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0D6"/>
          </a:solidFill>
        </a:fill>
      </a:tcStyle>
    </a:wholeTbl>
    <a:band2H>
      <a:tcTxStyle b="def" i="def"/>
      <a:tcStyle>
        <a:tcBdr/>
        <a:fill>
          <a:solidFill>
            <a:srgbClr val="E7E9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6CA"/>
          </a:solidFill>
        </a:fill>
      </a:tcStyle>
    </a:wholeTbl>
    <a:band2H>
      <a:tcTxStyle b="def" i="def"/>
      <a:tcStyle>
        <a:tcBdr/>
        <a:fill>
          <a:solidFill>
            <a:srgbClr val="FFEC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4" name="Shape 7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8" name="Shape 12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One way of addressing this is using more exhaustive testing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This lets us introduce Verus syntax, which is a …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Verification: Exhaustively checking the correctness of a program at “compile time”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We want our “compiler” to check this property, in a similar way it checks that the returned values are of the right type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1" name="Shape 23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What we’ve done so far is use the Verus tool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 want our users to be able to build their code with just cargo and rustc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/>
          <p:cNvSpPr txBox="1"/>
          <p:nvPr>
            <p:ph type="title" hasCustomPrompt="1"/>
          </p:nvPr>
        </p:nvSpPr>
        <p:spPr>
          <a:xfrm>
            <a:off x="914400" y="1122362"/>
            <a:ext cx="10363200" cy="2387601"/>
          </a:xfrm>
          <a:prstGeom prst="rect">
            <a:avLst/>
          </a:prstGeom>
        </p:spPr>
        <p:txBody>
          <a:bodyPr anchor="b"/>
          <a:lstStyle>
            <a:lvl1pPr>
              <a:defRPr sz="5000">
                <a:effectLst>
                  <a:outerShdw sx="100000" sy="100000" kx="0" ky="0" algn="b" rotWithShape="0" blurRad="38100" dist="38100" dir="270000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/>
            <a:r>
              <a:t>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914400" y="3602039"/>
            <a:ext cx="9144000" cy="62082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3600">
                <a:solidFill>
                  <a:srgbClr val="953734"/>
                </a:solidFill>
              </a:defRPr>
            </a:lvl1pPr>
            <a:lvl2pPr marL="0" indent="457200">
              <a:buSzTx/>
              <a:buFontTx/>
              <a:buNone/>
              <a:defRPr sz="3600">
                <a:solidFill>
                  <a:srgbClr val="953734"/>
                </a:solidFill>
              </a:defRPr>
            </a:lvl2pPr>
            <a:lvl3pPr marL="0" indent="914400">
              <a:buSzTx/>
              <a:buFontTx/>
              <a:buNone/>
              <a:defRPr sz="3600">
                <a:solidFill>
                  <a:srgbClr val="953734"/>
                </a:solidFill>
              </a:defRPr>
            </a:lvl3pPr>
            <a:lvl4pPr marL="0" indent="1371600">
              <a:buSzTx/>
              <a:buFontTx/>
              <a:buNone/>
              <a:defRPr sz="3600">
                <a:solidFill>
                  <a:srgbClr val="953734"/>
                </a:solidFill>
              </a:defRPr>
            </a:lvl4pPr>
            <a:lvl5pPr marL="0" indent="1828800">
              <a:buSzTx/>
              <a:buFontTx/>
              <a:buNone/>
              <a:defRPr sz="3600">
                <a:solidFill>
                  <a:srgbClr val="953734"/>
                </a:solidFill>
              </a:defRPr>
            </a:lvl5pPr>
          </a:lstStyle>
          <a:p>
            <a:pPr/>
            <a:r>
              <a:t>Name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ection Title"/>
          <p:cNvSpPr txBox="1"/>
          <p:nvPr>
            <p:ph type="title" hasCustomPrompt="1"/>
          </p:nvPr>
        </p:nvSpPr>
        <p:spPr>
          <a:xfrm>
            <a:off x="831850" y="2759825"/>
            <a:ext cx="10515601" cy="1802652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Section Title</a:t>
            </a:r>
          </a:p>
        </p:txBody>
      </p:sp>
      <p:sp>
        <p:nvSpPr>
          <p:cNvPr id="31" name="Body Level One…"/>
          <p:cNvSpPr txBox="1"/>
          <p:nvPr>
            <p:ph type="body" sz="quarter" idx="1" hasCustomPrompt="1"/>
          </p:nvPr>
        </p:nvSpPr>
        <p:spPr>
          <a:xfrm>
            <a:off x="831850" y="4589464"/>
            <a:ext cx="10515601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pPr/>
            <a:r>
              <a:t>Subsection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xfrm>
            <a:off x="11536685" y="6257536"/>
            <a:ext cx="413108" cy="39247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/>
          <p:nvPr>
            <p:ph type="title"/>
          </p:nvPr>
        </p:nvSpPr>
        <p:spPr>
          <a:xfrm>
            <a:off x="509016" y="365125"/>
            <a:ext cx="9776791" cy="132556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1536685" y="6276457"/>
            <a:ext cx="413108" cy="39247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/>
          <p:nvPr>
            <p:ph type="sldNum" sz="quarter" idx="2"/>
          </p:nvPr>
        </p:nvSpPr>
        <p:spPr>
          <a:xfrm>
            <a:off x="11555606" y="6304837"/>
            <a:ext cx="413108" cy="39247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alk Overview"/>
          <p:cNvSpPr txBox="1"/>
          <p:nvPr>
            <p:ph type="title" hasCustomPrompt="1"/>
          </p:nvPr>
        </p:nvSpPr>
        <p:spPr>
          <a:xfrm>
            <a:off x="838200" y="365125"/>
            <a:ext cx="9776791" cy="1325564"/>
          </a:xfrm>
          <a:prstGeom prst="rect">
            <a:avLst/>
          </a:prstGeom>
        </p:spPr>
        <p:txBody>
          <a:bodyPr/>
          <a:lstStyle/>
          <a:p>
            <a:pPr/>
            <a:r>
              <a:t>Talk Overview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11527225" y="6276457"/>
            <a:ext cx="413108" cy="39247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6" name="Body Level One…"/>
          <p:cNvSpPr txBox="1"/>
          <p:nvPr>
            <p:ph type="body" sz="quarter" idx="1" hasCustomPrompt="1"/>
          </p:nvPr>
        </p:nvSpPr>
        <p:spPr>
          <a:xfrm>
            <a:off x="838200" y="1862139"/>
            <a:ext cx="8549218" cy="506990"/>
          </a:xfrm>
          <a:prstGeom prst="rect">
            <a:avLst/>
          </a:prstGeom>
        </p:spPr>
        <p:txBody>
          <a:bodyPr/>
          <a:lstStyle>
            <a:lvl1pPr marL="514350" indent="-514350">
              <a:buFontTx/>
              <a:buAutoNum type="arabicPeriod" startAt="1"/>
              <a:defRPr>
                <a:solidFill>
                  <a:srgbClr val="808080"/>
                </a:solidFill>
              </a:defRPr>
            </a:lvl1pPr>
            <a:lvl2pPr marL="0" indent="457200">
              <a:buSzTx/>
              <a:buFontTx/>
              <a:buNone/>
              <a:defRPr>
                <a:solidFill>
                  <a:srgbClr val="808080"/>
                </a:solidFill>
              </a:defRPr>
            </a:lvl2pPr>
            <a:lvl3pPr>
              <a:buFontTx/>
              <a:defRPr>
                <a:solidFill>
                  <a:srgbClr val="808080"/>
                </a:solidFill>
              </a:defRPr>
            </a:lvl3pPr>
            <a:lvl4pPr>
              <a:buFontTx/>
              <a:defRPr>
                <a:solidFill>
                  <a:srgbClr val="808080"/>
                </a:solidFill>
              </a:defRPr>
            </a:lvl4pPr>
            <a:lvl5pPr>
              <a:buFontTx/>
              <a:defRPr>
                <a:solidFill>
                  <a:srgbClr val="808080"/>
                </a:solidFill>
              </a:defRPr>
            </a:lvl5pPr>
          </a:lstStyle>
          <a:p>
            <a:pPr/>
            <a:r>
              <a:t>Introduction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7" name="Text Placeholder 6"/>
          <p:cNvSpPr/>
          <p:nvPr>
            <p:ph type="body" sz="quarter" idx="21" hasCustomPrompt="1"/>
          </p:nvPr>
        </p:nvSpPr>
        <p:spPr>
          <a:xfrm>
            <a:off x="838200" y="2686937"/>
            <a:ext cx="7895167" cy="527441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>
                <a:solidFill>
                  <a:srgbClr val="953734"/>
                </a:solidFill>
              </a:defRPr>
            </a:lvl1pPr>
          </a:lstStyle>
          <a:p>
            <a:pPr/>
            <a:r>
              <a:t>2.  Current Topic</a:t>
            </a:r>
          </a:p>
        </p:txBody>
      </p:sp>
      <p:sp>
        <p:nvSpPr>
          <p:cNvPr id="58" name="Text Placeholder 9"/>
          <p:cNvSpPr/>
          <p:nvPr>
            <p:ph type="body" sz="quarter" idx="22" hasCustomPrompt="1"/>
          </p:nvPr>
        </p:nvSpPr>
        <p:spPr>
          <a:xfrm>
            <a:off x="838200" y="3532189"/>
            <a:ext cx="7895167" cy="499485"/>
          </a:xfrm>
          <a:prstGeom prst="rect">
            <a:avLst/>
          </a:prstGeom>
        </p:spPr>
        <p:txBody>
          <a:bodyPr/>
          <a:lstStyle>
            <a:lvl1pPr marL="0" indent="0" defTabSz="393192">
              <a:spcBef>
                <a:spcPts val="400"/>
              </a:spcBef>
              <a:buSzTx/>
              <a:buFontTx/>
              <a:buNone/>
              <a:defRPr sz="1376"/>
            </a:lvl1pPr>
          </a:lstStyle>
          <a:p>
            <a:pPr/>
            <a:r>
              <a:t>3.  Next Topic
Second level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Text"/>
          <p:cNvSpPr txBox="1"/>
          <p:nvPr>
            <p:ph type="title"/>
          </p:nvPr>
        </p:nvSpPr>
        <p:spPr>
          <a:xfrm>
            <a:off x="838200" y="365125"/>
            <a:ext cx="10515600" cy="132556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2pPr marL="789214" indent="-332014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xfrm>
            <a:off x="11536685" y="6238616"/>
            <a:ext cx="413108" cy="39247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524255" y="365125"/>
            <a:ext cx="10150372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524255" y="1825625"/>
            <a:ext cx="10829545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546146" y="6238616"/>
            <a:ext cx="413108" cy="39247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5" name="Graphic 4" descr="Graphic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70475" y="365125"/>
            <a:ext cx="1166649" cy="1166649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18457" marR="0" indent="-261257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924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496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6068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640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hyperlink" Target="https://verus.rs/" TargetMode="External"/><Relationship Id="rId4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1"/>
          <p:cNvSpPr txBox="1"/>
          <p:nvPr>
            <p:ph type="ctrTitle"/>
          </p:nvPr>
        </p:nvSpPr>
        <p:spPr>
          <a:xfrm>
            <a:off x="265723" y="-175561"/>
            <a:ext cx="10363201" cy="1999490"/>
          </a:xfrm>
          <a:prstGeom prst="rect">
            <a:avLst/>
          </a:prstGeom>
        </p:spPr>
        <p:txBody>
          <a:bodyPr/>
          <a:lstStyle/>
          <a:p>
            <a:pPr/>
            <a:r>
              <a:t>An introduction to Verus</a:t>
            </a:r>
          </a:p>
        </p:txBody>
      </p:sp>
      <p:sp>
        <p:nvSpPr>
          <p:cNvPr id="77" name="Subtitle 2"/>
          <p:cNvSpPr txBox="1"/>
          <p:nvPr>
            <p:ph type="subTitle" sz="quarter" idx="1"/>
          </p:nvPr>
        </p:nvSpPr>
        <p:spPr>
          <a:xfrm>
            <a:off x="265723" y="1902593"/>
            <a:ext cx="9144001" cy="102235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1000"/>
              </a:lnSpc>
            </a:pPr>
            <a:r>
              <a:t>Andrea Lattuada</a:t>
            </a:r>
            <a:br/>
            <a:r>
              <a:t>(and the Verus Team)</a:t>
            </a:r>
          </a:p>
        </p:txBody>
      </p:sp>
      <p:sp>
        <p:nvSpPr>
          <p:cNvPr id="78" name="Content Placeholder 3"/>
          <p:cNvSpPr txBox="1"/>
          <p:nvPr/>
        </p:nvSpPr>
        <p:spPr>
          <a:xfrm>
            <a:off x="311444" y="3107389"/>
            <a:ext cx="8415444" cy="1022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i="1" sz="3200"/>
            </a:pPr>
            <a:r>
              <a:t>Max Planck Institute</a:t>
            </a:r>
            <a:br/>
            <a:r>
              <a:t>   for Software Systems (MPI-SWS)</a:t>
            </a:r>
          </a:p>
        </p:txBody>
      </p:sp>
      <p:pic>
        <p:nvPicPr>
          <p:cNvPr id="7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20399" t="9840" r="21790" b="15820"/>
          <a:stretch>
            <a:fillRect/>
          </a:stretch>
        </p:blipFill>
        <p:spPr>
          <a:xfrm>
            <a:off x="6656833" y="2112878"/>
            <a:ext cx="5535169" cy="4745124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ubtitle 2"/>
          <p:cNvSpPr txBox="1"/>
          <p:nvPr/>
        </p:nvSpPr>
        <p:spPr>
          <a:xfrm>
            <a:off x="311441" y="6002745"/>
            <a:ext cx="2071988" cy="481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>
              <a:lnSpc>
                <a:spcPct val="72000"/>
              </a:lnSpc>
              <a:spcBef>
                <a:spcPts val="1000"/>
              </a:spcBef>
              <a:defRPr sz="2200" u="sng">
                <a:solidFill>
                  <a:srgbClr val="4433FF"/>
                </a:solidFill>
                <a:uFill>
                  <a:solidFill>
                    <a:srgbClr val="4433FF"/>
                  </a:solidFill>
                </a:uFill>
                <a:hlinkClick r:id="rId3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953734"/>
                </a:solidFill>
                <a:uFillTx/>
              </a:defRPr>
            </a:pPr>
            <a:r>
              <a:rPr u="sng">
                <a:solidFill>
                  <a:srgbClr val="4433FF"/>
                </a:solidFill>
                <a:uFill>
                  <a:solidFill>
                    <a:srgbClr val="4433FF"/>
                  </a:solidFill>
                </a:uFill>
                <a:hlinkClick r:id="rId3" invalidUrl="" action="" tgtFrame="" tooltip="" history="1" highlightClick="0" endSnd="0"/>
              </a:rPr>
              <a:t>https://verus.rs/</a:t>
            </a:r>
          </a:p>
        </p:txBody>
      </p:sp>
      <p:pic>
        <p:nvPicPr>
          <p:cNvPr id="81" name="Graphic 7" descr="Graphic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5722" y="4139098"/>
            <a:ext cx="1695939" cy="16959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53" name="use vstd::prelude::*; verus! {…"/>
          <p:cNvSpPr txBox="1"/>
          <p:nvPr/>
        </p:nvSpPr>
        <p:spPr>
          <a:xfrm>
            <a:off x="672097" y="1286682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54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xfrm>
            <a:off x="11700629" y="6238616"/>
            <a:ext cx="258625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6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57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62" name="use vstd::prelude::*; verus! {…"/>
          <p:cNvSpPr txBox="1"/>
          <p:nvPr/>
        </p:nvSpPr>
        <p:spPr>
          <a:xfrm>
            <a:off x="672097" y="1286682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63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5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66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67" name="ensures…"/>
          <p:cNvSpPr txBox="1"/>
          <p:nvPr/>
        </p:nvSpPr>
        <p:spPr>
          <a:xfrm>
            <a:off x="696503" y="2311819"/>
            <a:ext cx="4453335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168" name="&amp;&amp;…"/>
          <p:cNvSpPr txBox="1"/>
          <p:nvPr/>
        </p:nvSpPr>
        <p:spPr>
          <a:xfrm>
            <a:off x="705004" y="2650618"/>
            <a:ext cx="4864882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169" name="(r: u64)"/>
          <p:cNvSpPr txBox="1"/>
          <p:nvPr/>
        </p:nvSpPr>
        <p:spPr>
          <a:xfrm>
            <a:off x="6622591" y="2022616"/>
            <a:ext cx="1160959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170" name="unreached()"/>
          <p:cNvSpPr txBox="1"/>
          <p:nvPr/>
        </p:nvSpPr>
        <p:spPr>
          <a:xfrm>
            <a:off x="6011443" y="3826687"/>
            <a:ext cx="207005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pic>
        <p:nvPicPr>
          <p:cNvPr id="171" name="Line Line" descr="Line Lin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39641" y="2380185"/>
            <a:ext cx="1425677" cy="76201"/>
          </a:xfrm>
          <a:prstGeom prst="rect">
            <a:avLst/>
          </a:prstGeom>
        </p:spPr>
      </p:pic>
      <p:pic>
        <p:nvPicPr>
          <p:cNvPr id="173" name="Line Line" descr="Line Line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1325" y="3325260"/>
            <a:ext cx="5001178" cy="76201"/>
          </a:xfrm>
          <a:prstGeom prst="rect">
            <a:avLst/>
          </a:prstGeom>
        </p:spPr>
      </p:pic>
      <p:pic>
        <p:nvPicPr>
          <p:cNvPr id="175" name="Line Line" descr="Line Line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178815" y="4205783"/>
            <a:ext cx="1735306" cy="762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9" grpId="1"/>
      <p:bldP build="whole" bldLvl="1" animBg="1" rev="0" advAuto="0" spid="170" grpId="6"/>
      <p:bldP build="whole" bldLvl="1" animBg="1" rev="0" advAuto="0" spid="175" grpId="7"/>
      <p:bldP build="whole" bldLvl="1" animBg="1" rev="0" advAuto="0" spid="171" grpId="2"/>
      <p:bldP build="whole" bldLvl="1" animBg="1" rev="0" advAuto="0" spid="168" grpId="5"/>
      <p:bldP build="whole" bldLvl="1" animBg="1" rev="0" advAuto="0" spid="167" grpId="3"/>
      <p:bldP build="whole" bldLvl="1" animBg="1" rev="0" advAuto="0" spid="173" grpId="4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81" name="use vstd::prelude::*; verus! {…"/>
          <p:cNvSpPr txBox="1"/>
          <p:nvPr/>
        </p:nvSpPr>
        <p:spPr>
          <a:xfrm>
            <a:off x="672097" y="1286682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82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4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85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86" name="ensures…"/>
          <p:cNvSpPr txBox="1"/>
          <p:nvPr/>
        </p:nvSpPr>
        <p:spPr>
          <a:xfrm>
            <a:off x="696503" y="2311819"/>
            <a:ext cx="4453335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187" name="&amp;&amp;…"/>
          <p:cNvSpPr txBox="1"/>
          <p:nvPr/>
        </p:nvSpPr>
        <p:spPr>
          <a:xfrm>
            <a:off x="705004" y="2650618"/>
            <a:ext cx="4864882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188" name="(r: u64)"/>
          <p:cNvSpPr txBox="1"/>
          <p:nvPr/>
        </p:nvSpPr>
        <p:spPr>
          <a:xfrm>
            <a:off x="6911129" y="2022616"/>
            <a:ext cx="1160959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189" name="unreached()"/>
          <p:cNvSpPr txBox="1"/>
          <p:nvPr/>
        </p:nvSpPr>
        <p:spPr>
          <a:xfrm>
            <a:off x="6341201" y="3858932"/>
            <a:ext cx="207005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sp>
        <p:nvSpPr>
          <p:cNvPr id="190" name="Rectangle"/>
          <p:cNvSpPr/>
          <p:nvPr/>
        </p:nvSpPr>
        <p:spPr>
          <a:xfrm>
            <a:off x="678099" y="1150477"/>
            <a:ext cx="10889865" cy="576612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91" name="verus max-three.rs"/>
          <p:cNvSpPr txBox="1"/>
          <p:nvPr/>
        </p:nvSpPr>
        <p:spPr>
          <a:xfrm>
            <a:off x="1195233" y="1369971"/>
            <a:ext cx="2532783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verus max-three.rs</a:t>
            </a:r>
          </a:p>
        </p:txBody>
      </p:sp>
      <p:sp>
        <p:nvSpPr>
          <p:cNvPr id="192" name="$"/>
          <p:cNvSpPr txBox="1"/>
          <p:nvPr/>
        </p:nvSpPr>
        <p:spPr>
          <a:xfrm>
            <a:off x="860764" y="1369971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93" name="error: postcondition not satisfied…"/>
          <p:cNvSpPr txBox="1"/>
          <p:nvPr/>
        </p:nvSpPr>
        <p:spPr>
          <a:xfrm>
            <a:off x="881528" y="1972573"/>
            <a:ext cx="9940628" cy="447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F6C6BF"/>
                </a:solidFill>
              </a:rPr>
              <a:t>error</a:t>
            </a:r>
            <a:r>
              <a:t>: postcondition not satisfied</a:t>
            </a:r>
            <a:endParaRPr>
              <a:solidFill>
                <a:srgbClr val="C7C7C7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C8E2FC"/>
                </a:solidFill>
              </a:rPr>
              <a:t>--&gt; </a:t>
            </a:r>
            <a:r>
              <a:t>max-three.rs:7:1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</a:t>
            </a:r>
            <a:r>
              <a:rPr>
                <a:solidFill>
                  <a:srgbClr val="C8E2FC"/>
                </a:solidFill>
              </a:rPr>
              <a:t>|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5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C8E2FC"/>
                </a:solidFill>
              </a:rPr>
              <a:t>/</a:t>
            </a:r>
            <a:r>
              <a:t>     (r == a || r == b || r == c) 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6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    (r &gt;= a &amp;&amp; r &gt;= b &amp;&amp; r &gt;= c)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8E2FC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 </a:t>
            </a:r>
            <a:r>
              <a:t>| |________________________________-</a:t>
            </a:r>
            <a:r>
              <a:rPr>
                <a:solidFill>
                  <a:srgbClr val="C7C7C7"/>
                </a:solidFill>
              </a:rPr>
              <a:t> </a:t>
            </a:r>
            <a:r>
              <a:t>failed this postcondition</a:t>
            </a:r>
            <a:endParaRPr>
              <a:solidFill>
                <a:srgbClr val="C7C7C7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7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/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8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if a &gt;=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9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  if a &gt;= c { a } else { if b &gt;= c { unreached() } else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10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} else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11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  if a &gt;= c { a } else { if b &gt;= c { b } else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12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13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F6C6B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 </a:t>
            </a:r>
            <a:r>
              <a:rPr>
                <a:solidFill>
                  <a:srgbClr val="C8E2FC"/>
                </a:solidFill>
              </a:rPr>
              <a:t>| </a:t>
            </a:r>
            <a:r>
              <a:t>|_^</a:t>
            </a:r>
            <a:r>
              <a:rPr>
                <a:solidFill>
                  <a:srgbClr val="C7C7C7"/>
                </a:solidFill>
              </a:rPr>
              <a:t> </a:t>
            </a:r>
            <a:r>
              <a:t>at the end of the function body</a:t>
            </a:r>
          </a:p>
        </p:txBody>
      </p:sp>
      <p:pic>
        <p:nvPicPr>
          <p:cNvPr id="194" name="Line Line" descr="Line 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4194" y="3580162"/>
            <a:ext cx="4552019" cy="762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1" grpId="1"/>
      <p:bldP build="whole" bldLvl="1" animBg="1" rev="0" advAuto="0" spid="194" grpId="3"/>
      <p:bldP build="whole" bldLvl="1" animBg="1" rev="0" advAuto="0" spid="193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Double-click to edit"/>
          <p:cNvSpPr txBox="1"/>
          <p:nvPr>
            <p:ph type="body" idx="1"/>
          </p:nvPr>
        </p:nvSpPr>
        <p:spPr>
          <a:xfrm>
            <a:off x="524255" y="1361903"/>
            <a:ext cx="10829545" cy="435133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98" name="use vstd::prelude::*; verus! {…"/>
          <p:cNvSpPr txBox="1"/>
          <p:nvPr/>
        </p:nvSpPr>
        <p:spPr>
          <a:xfrm>
            <a:off x="672097" y="521077"/>
            <a:ext cx="4178971" cy="479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99" name="if a &gt;= b {…"/>
          <p:cNvSpPr txBox="1"/>
          <p:nvPr/>
        </p:nvSpPr>
        <p:spPr>
          <a:xfrm>
            <a:off x="678609" y="2779713"/>
            <a:ext cx="9391899" cy="161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2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1" name="fn max_of_three(a: u64, b: u64, c: u64) -&gt; u64"/>
          <p:cNvSpPr txBox="1"/>
          <p:nvPr/>
        </p:nvSpPr>
        <p:spPr>
          <a:xfrm>
            <a:off x="677573" y="1257010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202" name="{…"/>
          <p:cNvSpPr txBox="1"/>
          <p:nvPr/>
        </p:nvSpPr>
        <p:spPr>
          <a:xfrm>
            <a:off x="677573" y="1168776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03" name="ensures…"/>
          <p:cNvSpPr txBox="1"/>
          <p:nvPr/>
        </p:nvSpPr>
        <p:spPr>
          <a:xfrm>
            <a:off x="696503" y="1546213"/>
            <a:ext cx="4453335" cy="66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204" name="&amp;&amp;…"/>
          <p:cNvSpPr txBox="1"/>
          <p:nvPr/>
        </p:nvSpPr>
        <p:spPr>
          <a:xfrm>
            <a:off x="705004" y="1885012"/>
            <a:ext cx="4864882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205" name="(r: u64)"/>
          <p:cNvSpPr txBox="1"/>
          <p:nvPr/>
        </p:nvSpPr>
        <p:spPr>
          <a:xfrm>
            <a:off x="6571066" y="1257010"/>
            <a:ext cx="1160960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206" name="unreached()"/>
          <p:cNvSpPr txBox="1"/>
          <p:nvPr/>
        </p:nvSpPr>
        <p:spPr>
          <a:xfrm>
            <a:off x="6021748" y="3101682"/>
            <a:ext cx="207005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sp>
        <p:nvSpPr>
          <p:cNvPr id="207" name="Rectangle"/>
          <p:cNvSpPr/>
          <p:nvPr/>
        </p:nvSpPr>
        <p:spPr>
          <a:xfrm>
            <a:off x="678099" y="4946354"/>
            <a:ext cx="10889865" cy="576612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08" name="verus max-three.rs"/>
          <p:cNvSpPr txBox="1"/>
          <p:nvPr/>
        </p:nvSpPr>
        <p:spPr>
          <a:xfrm>
            <a:off x="1195233" y="5165847"/>
            <a:ext cx="2532783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verus max-three.rs</a:t>
            </a:r>
          </a:p>
        </p:txBody>
      </p:sp>
      <p:sp>
        <p:nvSpPr>
          <p:cNvPr id="209" name="$"/>
          <p:cNvSpPr txBox="1"/>
          <p:nvPr/>
        </p:nvSpPr>
        <p:spPr>
          <a:xfrm>
            <a:off x="860764" y="516584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210" name="b"/>
          <p:cNvSpPr txBox="1"/>
          <p:nvPr/>
        </p:nvSpPr>
        <p:spPr>
          <a:xfrm>
            <a:off x="2841863" y="3723906"/>
            <a:ext cx="276884" cy="425414"/>
          </a:xfrm>
          <a:prstGeom prst="rect">
            <a:avLst/>
          </a:prstGeom>
          <a:solidFill>
            <a:srgbClr val="FAE23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3500" tIns="63500" rIns="63500" bIns="635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211" name="verification results:: 1 verified, 0 errors"/>
          <p:cNvSpPr txBox="1"/>
          <p:nvPr/>
        </p:nvSpPr>
        <p:spPr>
          <a:xfrm>
            <a:off x="894778" y="5664531"/>
            <a:ext cx="5962341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1DB1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verification results:: 1 verified, 0 errors</a:t>
            </a:r>
          </a:p>
        </p:txBody>
      </p:sp>
      <p:pic>
        <p:nvPicPr>
          <p:cNvPr id="212" name="Line Shape" descr="Line Shap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20374770">
            <a:off x="2616794" y="3577285"/>
            <a:ext cx="992448" cy="65312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3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xit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2" grpId="1"/>
      <p:bldP build="whole" bldLvl="1" animBg="1" rev="0" advAuto="0" spid="208" grpId="4"/>
      <p:bldP build="whole" bldLvl="1" animBg="1" rev="0" advAuto="0" spid="212" grpId="3"/>
      <p:bldP build="whole" bldLvl="1" animBg="1" rev="0" advAuto="0" spid="211" grpId="5"/>
      <p:bldP build="whole" bldLvl="1" animBg="1" rev="0" advAuto="0" spid="210" grpId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use vstd::prelude::*; verus! {…"/>
          <p:cNvSpPr txBox="1"/>
          <p:nvPr/>
        </p:nvSpPr>
        <p:spPr>
          <a:xfrm>
            <a:off x="672097" y="280298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216" name="if a &gt;= b {…"/>
          <p:cNvSpPr txBox="1"/>
          <p:nvPr/>
        </p:nvSpPr>
        <p:spPr>
          <a:xfrm>
            <a:off x="678609" y="2538935"/>
            <a:ext cx="9391899" cy="161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2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8" name="fn max_of_three(a: u64, b: u64, c: u64) -&gt; u64"/>
          <p:cNvSpPr txBox="1"/>
          <p:nvPr/>
        </p:nvSpPr>
        <p:spPr>
          <a:xfrm>
            <a:off x="677573" y="1016231"/>
            <a:ext cx="6373888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219" name="{…"/>
          <p:cNvSpPr txBox="1"/>
          <p:nvPr/>
        </p:nvSpPr>
        <p:spPr>
          <a:xfrm>
            <a:off x="677573" y="927998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20" name="ensures…"/>
          <p:cNvSpPr txBox="1"/>
          <p:nvPr/>
        </p:nvSpPr>
        <p:spPr>
          <a:xfrm>
            <a:off x="696503" y="1305434"/>
            <a:ext cx="4453335" cy="66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221" name="&amp;&amp;…"/>
          <p:cNvSpPr txBox="1"/>
          <p:nvPr/>
        </p:nvSpPr>
        <p:spPr>
          <a:xfrm>
            <a:off x="705004" y="1644233"/>
            <a:ext cx="4864882" cy="66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222" name="(r: u64)"/>
          <p:cNvSpPr txBox="1"/>
          <p:nvPr/>
        </p:nvSpPr>
        <p:spPr>
          <a:xfrm>
            <a:off x="6550456" y="1016231"/>
            <a:ext cx="116096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223" name="unreached()"/>
          <p:cNvSpPr txBox="1"/>
          <p:nvPr/>
        </p:nvSpPr>
        <p:spPr>
          <a:xfrm>
            <a:off x="6013838" y="2852994"/>
            <a:ext cx="2070050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sp>
        <p:nvSpPr>
          <p:cNvPr id="224" name="b"/>
          <p:cNvSpPr txBox="1"/>
          <p:nvPr/>
        </p:nvSpPr>
        <p:spPr>
          <a:xfrm>
            <a:off x="2841863" y="3461696"/>
            <a:ext cx="276884" cy="4254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3500" tIns="63500" rIns="63500" bIns="635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225" name="#[test] fn test_max_of_three() {…"/>
          <p:cNvSpPr txBox="1"/>
          <p:nvPr/>
        </p:nvSpPr>
        <p:spPr>
          <a:xfrm>
            <a:off x="701137" y="5577896"/>
            <a:ext cx="4453336" cy="66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t> test_max_of_three() {</a:t>
            </a:r>
          </a:p>
          <a:p>
            <a:pPr lvl="1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…</a:t>
            </a:r>
          </a:p>
        </p:txBody>
      </p:sp>
      <p:sp>
        <p:nvSpPr>
          <p:cNvPr id="226" name="Rectangle"/>
          <p:cNvSpPr/>
          <p:nvPr/>
        </p:nvSpPr>
        <p:spPr>
          <a:xfrm>
            <a:off x="6843135" y="4044519"/>
            <a:ext cx="5344956" cy="221245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27" name="cargo test"/>
          <p:cNvSpPr txBox="1"/>
          <p:nvPr/>
        </p:nvSpPr>
        <p:spPr>
          <a:xfrm>
            <a:off x="7068004" y="421916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228" name="running 1 test…"/>
          <p:cNvSpPr txBox="1"/>
          <p:nvPr/>
        </p:nvSpPr>
        <p:spPr>
          <a:xfrm>
            <a:off x="7061817" y="4760857"/>
            <a:ext cx="4041788" cy="1301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C3F985"/>
                </a:solidFill>
              </a:rPr>
              <a:t>ok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C3F985"/>
                </a:solidFill>
              </a:rPr>
              <a:t>ok</a:t>
            </a:r>
            <a:r>
              <a:t>. 1 passed; …</a:t>
            </a:r>
          </a:p>
        </p:txBody>
      </p:sp>
      <p:sp>
        <p:nvSpPr>
          <p:cNvPr id="229" name="$"/>
          <p:cNvSpPr txBox="1"/>
          <p:nvPr/>
        </p:nvSpPr>
        <p:spPr>
          <a:xfrm>
            <a:off x="7046931" y="4219163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1000">
        <p159:morph option="byObject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/>
          <p:nvPr>
            <p:ph type="title"/>
          </p:nvPr>
        </p:nvSpPr>
        <p:spPr>
          <a:xfrm>
            <a:off x="509016" y="154466"/>
            <a:ext cx="9776791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Verus’s imperative and functional language</a:t>
            </a:r>
          </a:p>
        </p:txBody>
      </p:sp>
      <p:sp>
        <p:nvSpPr>
          <p:cNvPr id="234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8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5" name="use vstd::prelude::*; verus! {…"/>
          <p:cNvSpPr txBox="1"/>
          <p:nvPr/>
        </p:nvSpPr>
        <p:spPr>
          <a:xfrm>
            <a:off x="480060" y="797492"/>
            <a:ext cx="5814989" cy="57932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t> </a:t>
            </a:r>
            <a:r>
              <a:rPr>
                <a:solidFill>
                  <a:srgbClr val="376089"/>
                </a:solidFill>
              </a:rPr>
              <a:t>max</a:t>
            </a:r>
            <a: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t> 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b,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b,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{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65EDC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grpSp>
        <p:nvGrpSpPr>
          <p:cNvPr id="243" name="Group"/>
          <p:cNvGrpSpPr/>
          <p:nvPr/>
        </p:nvGrpSpPr>
        <p:grpSpPr>
          <a:xfrm>
            <a:off x="9151816" y="2349414"/>
            <a:ext cx="2422805" cy="5092870"/>
            <a:chOff x="221703" y="373951"/>
            <a:chExt cx="2422804" cy="5092869"/>
          </a:xfrm>
        </p:grpSpPr>
        <p:grpSp>
          <p:nvGrpSpPr>
            <p:cNvPr id="238" name="Group"/>
            <p:cNvGrpSpPr/>
            <p:nvPr/>
          </p:nvGrpSpPr>
          <p:grpSpPr>
            <a:xfrm>
              <a:off x="221703" y="373951"/>
              <a:ext cx="2422805" cy="1270001"/>
              <a:chOff x="86728" y="373951"/>
              <a:chExt cx="2422804" cy="1270000"/>
            </a:xfrm>
          </p:grpSpPr>
          <p:sp>
            <p:nvSpPr>
              <p:cNvPr id="236" name="spec mode"/>
              <p:cNvSpPr/>
              <p:nvPr/>
            </p:nvSpPr>
            <p:spPr>
              <a:xfrm>
                <a:off x="1239532" y="373951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72" sz="3600">
                    <a:gradFill flip="none" rotWithShape="1">
                      <a:gsLst>
                        <a:gs pos="0">
                          <a:srgbClr val="FF9301"/>
                        </a:gs>
                        <a:gs pos="100000">
                          <a:srgbClr val="D75F02"/>
                        </a:gs>
                      </a:gsLst>
                      <a:lin ang="5400000" scaled="0"/>
                    </a:gradFill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spec mode</a:t>
                </a:r>
              </a:p>
            </p:txBody>
          </p:sp>
          <p:sp>
            <p:nvSpPr>
              <p:cNvPr id="237" name="Line"/>
              <p:cNvSpPr/>
              <p:nvPr/>
            </p:nvSpPr>
            <p:spPr>
              <a:xfrm>
                <a:off x="86728" y="776525"/>
                <a:ext cx="2305609" cy="1"/>
              </a:xfrm>
              <a:prstGeom prst="line">
                <a:avLst/>
              </a:prstGeom>
              <a:noFill/>
              <a:ln w="762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algn="ctr" defTabSz="2446734">
                  <a:defRPr sz="2200">
                    <a:solidFill>
                      <a:srgbClr val="929292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pPr>
              </a:p>
            </p:txBody>
          </p:sp>
        </p:grpSp>
        <p:grpSp>
          <p:nvGrpSpPr>
            <p:cNvPr id="242" name="Group"/>
            <p:cNvGrpSpPr/>
            <p:nvPr/>
          </p:nvGrpSpPr>
          <p:grpSpPr>
            <a:xfrm>
              <a:off x="1374019" y="1738267"/>
              <a:ext cx="1270001" cy="3728555"/>
              <a:chOff x="1374019" y="504304"/>
              <a:chExt cx="1270000" cy="3728553"/>
            </a:xfrm>
          </p:grpSpPr>
          <p:sp>
            <p:nvSpPr>
              <p:cNvPr id="239" name="functional (mathematical)"/>
              <p:cNvSpPr/>
              <p:nvPr/>
            </p:nvSpPr>
            <p:spPr>
              <a:xfrm>
                <a:off x="1374019" y="504304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  <a:r>
                  <a:t>functional</a:t>
                </a:r>
                <a:br/>
                <a:r>
                  <a:t>(mathematical)</a:t>
                </a:r>
              </a:p>
            </p:txBody>
          </p:sp>
          <p:sp>
            <p:nvSpPr>
              <p:cNvPr id="240" name="copying always allowed"/>
              <p:cNvSpPr/>
              <p:nvPr/>
            </p:nvSpPr>
            <p:spPr>
              <a:xfrm>
                <a:off x="1374019" y="1842904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  <a:r>
                  <a:t>copying always</a:t>
                </a:r>
                <a:br/>
                <a:r>
                  <a:t>allowed</a:t>
                </a:r>
              </a:p>
            </p:txBody>
          </p:sp>
          <p:sp>
            <p:nvSpPr>
              <p:cNvPr id="241" name="👻 erased"/>
              <p:cNvSpPr/>
              <p:nvPr/>
            </p:nvSpPr>
            <p:spPr>
              <a:xfrm>
                <a:off x="1374019" y="296285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👻 erased</a:t>
                </a:r>
              </a:p>
            </p:txBody>
          </p:sp>
        </p:grpSp>
      </p:grpSp>
      <p:grpSp>
        <p:nvGrpSpPr>
          <p:cNvPr id="249" name="Group"/>
          <p:cNvGrpSpPr/>
          <p:nvPr/>
        </p:nvGrpSpPr>
        <p:grpSpPr>
          <a:xfrm>
            <a:off x="7330417" y="2364419"/>
            <a:ext cx="1270001" cy="5079894"/>
            <a:chOff x="1325403" y="373951"/>
            <a:chExt cx="1270000" cy="5079893"/>
          </a:xfrm>
        </p:grpSpPr>
        <p:sp>
          <p:nvSpPr>
            <p:cNvPr id="244" name="exec mode"/>
            <p:cNvSpPr/>
            <p:nvPr/>
          </p:nvSpPr>
          <p:spPr>
            <a:xfrm>
              <a:off x="1325403" y="37395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algn="ctr" defTabSz="2446734">
                <a:lnSpc>
                  <a:spcPct val="80000"/>
                </a:lnSpc>
                <a:defRPr spc="-72" sz="3600">
                  <a:gradFill flip="none" rotWithShape="1">
                    <a:gsLst>
                      <a:gs pos="0">
                        <a:srgbClr val="FF9301"/>
                      </a:gs>
                      <a:gs pos="100000">
                        <a:srgbClr val="D75F02"/>
                      </a:gs>
                    </a:gsLst>
                    <a:lin ang="5400000" scaled="0"/>
                  </a:gradFill>
                  <a:latin typeface="Graphik Medium"/>
                  <a:ea typeface="Graphik Medium"/>
                  <a:cs typeface="Graphik Medium"/>
                  <a:sym typeface="Graphik Medium"/>
                </a:defRPr>
              </a:lvl1pPr>
            </a:lstStyle>
            <a:p>
              <a:pPr/>
              <a:r>
                <a:t>exec mode</a:t>
              </a:r>
            </a:p>
          </p:txBody>
        </p:sp>
        <p:grpSp>
          <p:nvGrpSpPr>
            <p:cNvPr id="248" name="Group"/>
            <p:cNvGrpSpPr/>
            <p:nvPr/>
          </p:nvGrpSpPr>
          <p:grpSpPr>
            <a:xfrm>
              <a:off x="1325403" y="1772317"/>
              <a:ext cx="1270001" cy="3681528"/>
              <a:chOff x="1325403" y="310896"/>
              <a:chExt cx="1270000" cy="3681527"/>
            </a:xfrm>
          </p:grpSpPr>
          <p:sp>
            <p:nvSpPr>
              <p:cNvPr id="245" name="code to verify"/>
              <p:cNvSpPr/>
              <p:nvPr/>
            </p:nvSpPr>
            <p:spPr>
              <a:xfrm>
                <a:off x="1325403" y="310896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code to verify</a:t>
                </a:r>
              </a:p>
            </p:txBody>
          </p:sp>
          <p:sp>
            <p:nvSpPr>
              <p:cNvPr id="246" name="checked for ownership and borrowing"/>
              <p:cNvSpPr/>
              <p:nvPr/>
            </p:nvSpPr>
            <p:spPr>
              <a:xfrm>
                <a:off x="1325403" y="1516659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 algn="ctr" defTabSz="2446734">
                  <a:lnSpc>
                    <a:spcPct val="80000"/>
                  </a:lnSpc>
                  <a:defRPr spc="-58" sz="2900">
                    <a:solidFill>
                      <a:srgbClr val="929292"/>
                    </a:solidFill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  <a:r>
                  <a:t>checked for</a:t>
                </a:r>
                <a:br/>
                <a:r>
                  <a:t>ownership and</a:t>
                </a:r>
                <a:br/>
                <a:r>
                  <a:t>borrowing</a:t>
                </a:r>
              </a:p>
            </p:txBody>
          </p:sp>
          <p:sp>
            <p:nvSpPr>
              <p:cNvPr id="247" name="compiled"/>
              <p:cNvSpPr/>
              <p:nvPr/>
            </p:nvSpPr>
            <p:spPr>
              <a:xfrm>
                <a:off x="1325403" y="2722423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compiled</a:t>
                </a:r>
              </a:p>
            </p:txBody>
          </p:sp>
        </p:grpSp>
      </p:grpSp>
      <p:sp>
        <p:nvSpPr>
          <p:cNvPr id="250" name="Line"/>
          <p:cNvSpPr/>
          <p:nvPr/>
        </p:nvSpPr>
        <p:spPr>
          <a:xfrm>
            <a:off x="1156416" y="2759159"/>
            <a:ext cx="2901693" cy="1"/>
          </a:xfrm>
          <a:prstGeom prst="line">
            <a:avLst/>
          </a:prstGeom>
          <a:ln w="76200">
            <a:solidFill>
              <a:srgbClr val="000000"/>
            </a:solidFill>
            <a:prstDash val="sysDot"/>
            <a:miter lim="400000"/>
          </a:ln>
        </p:spPr>
        <p:txBody>
          <a:bodyPr lIns="71437" tIns="71437" rIns="71437" bIns="71437" anchor="ctr"/>
          <a:lstStyle/>
          <a:p>
            <a:pPr algn="ctr" defTabSz="2446734">
              <a:defRPr sz="2200">
                <a:solidFill>
                  <a:srgbClr val="929292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51" name="Line"/>
          <p:cNvSpPr/>
          <p:nvPr/>
        </p:nvSpPr>
        <p:spPr>
          <a:xfrm>
            <a:off x="1137496" y="3155493"/>
            <a:ext cx="2939534" cy="1"/>
          </a:xfrm>
          <a:prstGeom prst="line">
            <a:avLst/>
          </a:prstGeom>
          <a:ln w="76200">
            <a:solidFill>
              <a:srgbClr val="000000"/>
            </a:solidFill>
            <a:prstDash val="sysDot"/>
            <a:miter lim="400000"/>
          </a:ln>
        </p:spPr>
        <p:txBody>
          <a:bodyPr lIns="71437" tIns="71437" rIns="71437" bIns="71437" anchor="ctr"/>
          <a:lstStyle/>
          <a:p>
            <a:pPr algn="ctr" defTabSz="2446734">
              <a:defRPr sz="2200">
                <a:solidFill>
                  <a:srgbClr val="929292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3" grpId="2"/>
      <p:bldP build="whole" bldLvl="1" animBg="1" rev="0" advAuto="0" spid="249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Title 1"/>
          <p:cNvSpPr txBox="1"/>
          <p:nvPr>
            <p:ph type="title"/>
          </p:nvPr>
        </p:nvSpPr>
        <p:spPr>
          <a:xfrm>
            <a:off x="509016" y="154466"/>
            <a:ext cx="9776791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Function syntax</a:t>
            </a:r>
          </a:p>
        </p:txBody>
      </p:sp>
      <p:sp>
        <p:nvSpPr>
          <p:cNvPr id="254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5" name="Google Shape;193;p27"/>
          <p:cNvSpPr txBox="1"/>
          <p:nvPr/>
        </p:nvSpPr>
        <p:spPr>
          <a:xfrm>
            <a:off x="-129821" y="1111186"/>
            <a:ext cx="4286919" cy="710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algn="ctr" defTabSz="2446734">
              <a:lnSpc>
                <a:spcPct val="90000"/>
              </a:lnSpc>
              <a:defRPr sz="28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function mode </a:t>
            </a:r>
          </a:p>
        </p:txBody>
      </p:sp>
      <p:sp>
        <p:nvSpPr>
          <p:cNvPr id="256" name="Google Shape;196;p27"/>
          <p:cNvSpPr txBox="1"/>
          <p:nvPr/>
        </p:nvSpPr>
        <p:spPr>
          <a:xfrm>
            <a:off x="1802910" y="3842101"/>
            <a:ext cx="9010000" cy="710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>
            <a:lvl1pPr defTabSz="2446734">
              <a:lnSpc>
                <a:spcPct val="90000"/>
              </a:lnSpc>
              <a:defRPr sz="28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a rust block is an expression</a:t>
            </a:r>
          </a:p>
        </p:txBody>
      </p:sp>
      <p:sp>
        <p:nvSpPr>
          <p:cNvPr id="257" name="Google Shape;191;p27"/>
          <p:cNvSpPr/>
          <p:nvPr/>
        </p:nvSpPr>
        <p:spPr>
          <a:xfrm rot="5400000">
            <a:off x="1673004" y="1572413"/>
            <a:ext cx="356001" cy="976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  <p:sp>
        <p:nvSpPr>
          <p:cNvPr id="258" name="spec fn linear(m: int, b: int, x: int) -&gt; (r: int) {…"/>
          <p:cNvSpPr txBox="1"/>
          <p:nvPr/>
        </p:nvSpPr>
        <p:spPr>
          <a:xfrm>
            <a:off x="1393715" y="2212004"/>
            <a:ext cx="10021913" cy="1852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spec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linear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x: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(r: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</a:t>
            </a:r>
            <a:br>
              <a:rPr>
                <a:solidFill>
                  <a:srgbClr val="383A40"/>
                </a:solidFill>
              </a:rPr>
            </a:b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 </a:t>
            </a:r>
            <a:r>
              <a:rPr>
                <a:solidFill>
                  <a:srgbClr val="AF5F00"/>
                </a:solidFill>
              </a:rPr>
              <a:t>*</a:t>
            </a:r>
            <a:r>
              <a:t> x </a:t>
            </a:r>
            <a:r>
              <a:rPr>
                <a:solidFill>
                  <a:srgbClr val="AF5F00"/>
                </a:solidFill>
              </a:rPr>
              <a:t>+</a:t>
            </a:r>
            <a:r>
              <a:t> b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59" name="Google Shape;191;p27"/>
          <p:cNvSpPr/>
          <p:nvPr/>
        </p:nvSpPr>
        <p:spPr>
          <a:xfrm rot="5400000">
            <a:off x="6368051" y="-191912"/>
            <a:ext cx="356001" cy="4505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  <p:sp>
        <p:nvSpPr>
          <p:cNvPr id="260" name="Google Shape;193;p27"/>
          <p:cNvSpPr txBox="1"/>
          <p:nvPr/>
        </p:nvSpPr>
        <p:spPr>
          <a:xfrm>
            <a:off x="4874960" y="1111186"/>
            <a:ext cx="3733850" cy="710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defTabSz="2446734">
              <a:lnSpc>
                <a:spcPct val="90000"/>
              </a:lnSpc>
              <a:defRPr sz="28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function parameters </a:t>
            </a:r>
          </a:p>
        </p:txBody>
      </p:sp>
      <p:sp>
        <p:nvSpPr>
          <p:cNvPr id="261" name="Google Shape;193;p27"/>
          <p:cNvSpPr txBox="1"/>
          <p:nvPr/>
        </p:nvSpPr>
        <p:spPr>
          <a:xfrm>
            <a:off x="15598417" y="995649"/>
            <a:ext cx="5400913" cy="672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algn="ctr" defTabSz="2446734">
              <a:lnSpc>
                <a:spcPct val="90000"/>
              </a:lnSpc>
              <a:defRPr sz="2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(optionally named) return</a:t>
            </a:r>
          </a:p>
        </p:txBody>
      </p:sp>
      <p:sp>
        <p:nvSpPr>
          <p:cNvPr id="262" name="Google Shape;191;p27"/>
          <p:cNvSpPr/>
          <p:nvPr/>
        </p:nvSpPr>
        <p:spPr>
          <a:xfrm rot="5400000">
            <a:off x="18120874" y="693655"/>
            <a:ext cx="356001" cy="2734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itle 1"/>
          <p:cNvSpPr txBox="1"/>
          <p:nvPr>
            <p:ph type="title"/>
          </p:nvPr>
        </p:nvSpPr>
        <p:spPr>
          <a:xfrm>
            <a:off x="509016" y="154466"/>
            <a:ext cx="1736550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Modes</a:t>
            </a:r>
          </a:p>
        </p:txBody>
      </p:sp>
      <p:sp>
        <p:nvSpPr>
          <p:cNvPr id="265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6" name="Google Shape;193;p27"/>
          <p:cNvSpPr txBox="1"/>
          <p:nvPr/>
        </p:nvSpPr>
        <p:spPr>
          <a:xfrm>
            <a:off x="15598416" y="995649"/>
            <a:ext cx="5400914" cy="672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algn="ctr" defTabSz="2446734">
              <a:lnSpc>
                <a:spcPct val="90000"/>
              </a:lnSpc>
              <a:defRPr sz="2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(optionally named) return</a:t>
            </a:r>
          </a:p>
        </p:txBody>
      </p:sp>
      <p:sp>
        <p:nvSpPr>
          <p:cNvPr id="267" name="Google Shape;191;p27"/>
          <p:cNvSpPr/>
          <p:nvPr/>
        </p:nvSpPr>
        <p:spPr>
          <a:xfrm rot="5400000">
            <a:off x="18120873" y="693655"/>
            <a:ext cx="356001" cy="2734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  <p:sp>
        <p:nvSpPr>
          <p:cNvPr id="268" name="exec fn is_positive(m: i64) -&gt; (r: bool) {…"/>
          <p:cNvSpPr txBox="1"/>
          <p:nvPr/>
        </p:nvSpPr>
        <p:spPr>
          <a:xfrm>
            <a:off x="453607" y="1609630"/>
            <a:ext cx="8436696" cy="1407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exec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is_positive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i64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(r: </a:t>
            </a:r>
            <a:r>
              <a:rPr>
                <a:solidFill>
                  <a:srgbClr val="4A9552"/>
                </a:solidFill>
              </a:rPr>
              <a:t>bool</a:t>
            </a:r>
            <a:r>
              <a:rPr>
                <a:solidFill>
                  <a:srgbClr val="383A40"/>
                </a:solidFill>
              </a:rPr>
              <a:t>)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0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69" name="spec fn linear(m: int, b: int, x: int) -&gt; (r: int) {…"/>
          <p:cNvSpPr txBox="1"/>
          <p:nvPr/>
        </p:nvSpPr>
        <p:spPr>
          <a:xfrm>
            <a:off x="397437" y="5234826"/>
            <a:ext cx="10418217" cy="1407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spec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linear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x: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(r: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 </a:t>
            </a:r>
            <a:r>
              <a:rPr>
                <a:solidFill>
                  <a:srgbClr val="AF5F00"/>
                </a:solidFill>
              </a:rPr>
              <a:t>*</a:t>
            </a:r>
            <a:r>
              <a:t> x </a:t>
            </a:r>
            <a:r>
              <a:rPr>
                <a:solidFill>
                  <a:srgbClr val="AF5F00"/>
                </a:solidFill>
              </a:rPr>
              <a:t>+</a:t>
            </a:r>
            <a:r>
              <a:t> b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70" name="proof fn u64_is_positive(m: u64) {…"/>
          <p:cNvSpPr txBox="1"/>
          <p:nvPr/>
        </p:nvSpPr>
        <p:spPr>
          <a:xfrm>
            <a:off x="2770318" y="3068294"/>
            <a:ext cx="6851477" cy="1407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proof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u64_is_positive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assert</a:t>
            </a:r>
            <a:r>
              <a:rPr>
                <a:solidFill>
                  <a:srgbClr val="383A40"/>
                </a:solidFill>
              </a:rPr>
              <a:t>(m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C43A55"/>
                </a:solidFill>
              </a:rPr>
              <a:t>0</a:t>
            </a:r>
            <a:r>
              <a:rPr>
                <a:solidFill>
                  <a:srgbClr val="383A40"/>
                </a:solidFill>
              </a:rPr>
              <a:t>);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71" name="👻 Ghost"/>
          <p:cNvSpPr txBox="1"/>
          <p:nvPr/>
        </p:nvSpPr>
        <p:spPr>
          <a:xfrm>
            <a:off x="43024" y="4649528"/>
            <a:ext cx="2450597" cy="876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32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</a:t>
            </a:r>
          </a:p>
        </p:txBody>
      </p:sp>
      <p:sp>
        <p:nvSpPr>
          <p:cNvPr id="272" name="👻 Ghost"/>
          <p:cNvSpPr txBox="1"/>
          <p:nvPr/>
        </p:nvSpPr>
        <p:spPr>
          <a:xfrm>
            <a:off x="2261447" y="2367530"/>
            <a:ext cx="2662016" cy="876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32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</a:t>
            </a:r>
          </a:p>
        </p:txBody>
      </p:sp>
      <p:grpSp>
        <p:nvGrpSpPr>
          <p:cNvPr id="275" name="Group"/>
          <p:cNvGrpSpPr/>
          <p:nvPr/>
        </p:nvGrpSpPr>
        <p:grpSpPr>
          <a:xfrm>
            <a:off x="720125" y="3068249"/>
            <a:ext cx="1982075" cy="1433321"/>
            <a:chOff x="0" y="0"/>
            <a:chExt cx="1982074" cy="1433319"/>
          </a:xfrm>
        </p:grpSpPr>
        <p:sp>
          <p:nvSpPr>
            <p:cNvPr id="273" name="lemma"/>
            <p:cNvSpPr txBox="1"/>
            <p:nvPr/>
          </p:nvSpPr>
          <p:spPr>
            <a:xfrm>
              <a:off x="0" y="441501"/>
              <a:ext cx="1740920" cy="5503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defRPr sz="28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lemma</a:t>
              </a:r>
            </a:p>
          </p:txBody>
        </p:sp>
        <p:sp>
          <p:nvSpPr>
            <p:cNvPr id="274" name="Google Shape;191;p27"/>
            <p:cNvSpPr/>
            <p:nvPr/>
          </p:nvSpPr>
          <p:spPr>
            <a:xfrm>
              <a:off x="1731292" y="0"/>
              <a:ext cx="250783" cy="14333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563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5965" y="10800"/>
                    <a:pt x="0" y="10800"/>
                  </a:cubicBezTo>
                  <a:cubicBezTo>
                    <a:pt x="596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15635" y="0"/>
                    <a:pt x="21600" y="0"/>
                  </a:cubicBezTo>
                </a:path>
              </a:pathLst>
            </a:cu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sp>
        <p:nvSpPr>
          <p:cNvPr id="276" name="exec"/>
          <p:cNvSpPr txBox="1"/>
          <p:nvPr/>
        </p:nvSpPr>
        <p:spPr>
          <a:xfrm>
            <a:off x="2844034" y="33370"/>
            <a:ext cx="967880" cy="541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>
                <a:solidFill>
                  <a:srgbClr val="376089"/>
                </a:solidFill>
              </a:defRPr>
            </a:pPr>
            <a:r>
              <a:rPr>
                <a:solidFill>
                  <a:srgbClr val="7943E8"/>
                </a:solidFill>
              </a:rPr>
              <a:t>exec</a:t>
            </a:r>
          </a:p>
        </p:txBody>
      </p:sp>
      <p:sp>
        <p:nvSpPr>
          <p:cNvPr id="277" name="proof"/>
          <p:cNvSpPr txBox="1"/>
          <p:nvPr/>
        </p:nvSpPr>
        <p:spPr>
          <a:xfrm>
            <a:off x="4798666" y="33370"/>
            <a:ext cx="1181275" cy="541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>
                <a:solidFill>
                  <a:srgbClr val="376089"/>
                </a:solidFill>
              </a:defRPr>
            </a:pPr>
            <a:r>
              <a:rPr>
                <a:solidFill>
                  <a:srgbClr val="7943E8"/>
                </a:solidFill>
              </a:rPr>
              <a:t>proof</a:t>
            </a:r>
          </a:p>
        </p:txBody>
      </p:sp>
      <p:sp>
        <p:nvSpPr>
          <p:cNvPr id="278" name="spec"/>
          <p:cNvSpPr txBox="1"/>
          <p:nvPr/>
        </p:nvSpPr>
        <p:spPr>
          <a:xfrm>
            <a:off x="6260654" y="33370"/>
            <a:ext cx="967880" cy="541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>
                <a:solidFill>
                  <a:srgbClr val="376089"/>
                </a:solidFill>
              </a:defRPr>
            </a:pPr>
            <a:r>
              <a:rPr>
                <a:solidFill>
                  <a:srgbClr val="7943E8"/>
                </a:solidFill>
              </a:rPr>
              <a:t>spec</a:t>
            </a:r>
          </a:p>
        </p:txBody>
      </p:sp>
      <p:grpSp>
        <p:nvGrpSpPr>
          <p:cNvPr id="281" name="Group"/>
          <p:cNvGrpSpPr/>
          <p:nvPr/>
        </p:nvGrpSpPr>
        <p:grpSpPr>
          <a:xfrm>
            <a:off x="4687716" y="536594"/>
            <a:ext cx="2540818" cy="1086221"/>
            <a:chOff x="0" y="0"/>
            <a:chExt cx="2540817" cy="1086219"/>
          </a:xfrm>
        </p:grpSpPr>
        <p:sp>
          <p:nvSpPr>
            <p:cNvPr id="279" name="👻 Ghost"/>
            <p:cNvSpPr txBox="1"/>
            <p:nvPr/>
          </p:nvSpPr>
          <p:spPr>
            <a:xfrm>
              <a:off x="0" y="210173"/>
              <a:ext cx="2456774" cy="8760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defRPr sz="3200">
                  <a:solidFill>
                    <a:srgbClr val="1DB10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👻 Ghost</a:t>
              </a:r>
            </a:p>
          </p:txBody>
        </p:sp>
        <p:sp>
          <p:nvSpPr>
            <p:cNvPr id="280" name="Google Shape;191;p27"/>
            <p:cNvSpPr/>
            <p:nvPr/>
          </p:nvSpPr>
          <p:spPr>
            <a:xfrm rot="5400000">
              <a:off x="1149477" y="-1072856"/>
              <a:ext cx="318485" cy="24641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596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15635" y="10800"/>
                    <a:pt x="21600" y="10800"/>
                  </a:cubicBezTo>
                  <a:cubicBezTo>
                    <a:pt x="1563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5965" y="0"/>
                    <a:pt x="0" y="0"/>
                  </a:cubicBezTo>
                </a:path>
              </a:pathLst>
            </a:cu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grpSp>
        <p:nvGrpSpPr>
          <p:cNvPr id="284" name="Group"/>
          <p:cNvGrpSpPr/>
          <p:nvPr/>
        </p:nvGrpSpPr>
        <p:grpSpPr>
          <a:xfrm>
            <a:off x="2115376" y="526198"/>
            <a:ext cx="2450597" cy="1022303"/>
            <a:chOff x="0" y="0"/>
            <a:chExt cx="2450595" cy="1022302"/>
          </a:xfrm>
        </p:grpSpPr>
        <p:sp>
          <p:nvSpPr>
            <p:cNvPr id="282" name="Google Shape;191;p27"/>
            <p:cNvSpPr/>
            <p:nvPr/>
          </p:nvSpPr>
          <p:spPr>
            <a:xfrm rot="5400000">
              <a:off x="1047302" y="-389585"/>
              <a:ext cx="318485" cy="1097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596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15635" y="10800"/>
                    <a:pt x="21600" y="10800"/>
                  </a:cubicBezTo>
                  <a:cubicBezTo>
                    <a:pt x="1563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5965" y="0"/>
                    <a:pt x="0" y="0"/>
                  </a:cubicBezTo>
                </a:path>
              </a:pathLst>
            </a:cu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83" name="Google Shape;193;p27"/>
            <p:cNvSpPr txBox="1"/>
            <p:nvPr/>
          </p:nvSpPr>
          <p:spPr>
            <a:xfrm>
              <a:off x="0" y="47490"/>
              <a:ext cx="2450596" cy="974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21899" tIns="121899" rIns="121899" bIns="121899" numCol="1" anchor="b">
              <a:noAutofit/>
            </a:bodyPr>
            <a:lstStyle>
              <a:lvl1pPr algn="ctr" defTabSz="2446734">
                <a:lnSpc>
                  <a:spcPct val="90000"/>
                </a:lnSpc>
                <a:defRPr sz="2800"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/>
              <a:r>
                <a:t>default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4" grpId="7"/>
      <p:bldP build="whole" bldLvl="1" animBg="1" rev="0" advAuto="0" spid="269" grpId="1"/>
      <p:bldP build="whole" bldLvl="1" animBg="1" rev="0" advAuto="0" spid="270" grpId="2"/>
      <p:bldP build="whole" bldLvl="1" animBg="1" rev="0" advAuto="0" spid="271" grpId="5"/>
      <p:bldP build="whole" bldLvl="1" animBg="1" rev="0" advAuto="0" spid="272" grpId="4"/>
      <p:bldP build="whole" bldLvl="1" animBg="1" rev="0" advAuto="0" spid="275" grpId="3"/>
      <p:bldP build="whole" bldLvl="1" animBg="1" rev="0" advAuto="0" spid="281" grpId="6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itle 1"/>
          <p:cNvSpPr txBox="1"/>
          <p:nvPr>
            <p:ph type="title"/>
          </p:nvPr>
        </p:nvSpPr>
        <p:spPr>
          <a:xfrm>
            <a:off x="509016" y="154466"/>
            <a:ext cx="6600168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The Verus pipeline</a:t>
            </a:r>
          </a:p>
        </p:txBody>
      </p:sp>
      <p:sp>
        <p:nvSpPr>
          <p:cNvPr id="287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8" name="exec Code"/>
          <p:cNvSpPr txBox="1"/>
          <p:nvPr/>
        </p:nvSpPr>
        <p:spPr>
          <a:xfrm>
            <a:off x="1543001" y="781727"/>
            <a:ext cx="1593873" cy="486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defRPr sz="28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xec</a:t>
            </a:r>
            <a:r>
              <a:t> Code</a:t>
            </a:r>
          </a:p>
        </p:txBody>
      </p:sp>
      <p:sp>
        <p:nvSpPr>
          <p:cNvPr id="289" name="Line"/>
          <p:cNvSpPr/>
          <p:nvPr/>
        </p:nvSpPr>
        <p:spPr>
          <a:xfrm>
            <a:off x="2339937" y="1281446"/>
            <a:ext cx="1" cy="684315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0" name="Verification Condition…"/>
          <p:cNvSpPr/>
          <p:nvPr/>
        </p:nvSpPr>
        <p:spPr>
          <a:xfrm>
            <a:off x="6763221" y="3188349"/>
            <a:ext cx="2144797" cy="1665074"/>
          </a:xfrm>
          <a:prstGeom prst="rect">
            <a:avLst/>
          </a:prstGeom>
          <a:ln w="1016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Verification</a:t>
            </a:r>
            <a:br/>
            <a:r>
              <a:t>Condition</a:t>
            </a:r>
          </a:p>
          <a:p>
            <a:pPr algn="ctr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Generator</a:t>
            </a:r>
          </a:p>
        </p:txBody>
      </p:sp>
      <p:sp>
        <p:nvSpPr>
          <p:cNvPr id="291" name="Line"/>
          <p:cNvSpPr/>
          <p:nvPr/>
        </p:nvSpPr>
        <p:spPr>
          <a:xfrm flipV="1">
            <a:off x="6012266" y="1749393"/>
            <a:ext cx="1" cy="4247184"/>
          </a:xfrm>
          <a:prstGeom prst="line">
            <a:avLst/>
          </a:prstGeom>
          <a:ln w="101600">
            <a:solidFill>
              <a:srgbClr val="000000"/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2" name="SMT (Z3)"/>
          <p:cNvSpPr/>
          <p:nvPr/>
        </p:nvSpPr>
        <p:spPr>
          <a:xfrm>
            <a:off x="6763221" y="5480739"/>
            <a:ext cx="2144797" cy="585031"/>
          </a:xfrm>
          <a:prstGeom prst="rect">
            <a:avLst/>
          </a:prstGeom>
          <a:ln w="101600" cap="rnd">
            <a:solidFill>
              <a:srgbClr val="000000"/>
            </a:solidFill>
            <a:custDash>
              <a:ds d="100000" sp="200000"/>
            </a:custDash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SMT (Z3)</a:t>
            </a:r>
          </a:p>
        </p:txBody>
      </p:sp>
      <p:sp>
        <p:nvSpPr>
          <p:cNvPr id="293" name="Line"/>
          <p:cNvSpPr/>
          <p:nvPr/>
        </p:nvSpPr>
        <p:spPr>
          <a:xfrm>
            <a:off x="7383608" y="4936818"/>
            <a:ext cx="1" cy="55695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4" name="Encode the program and specifications as math formulae"/>
          <p:cNvSpPr txBox="1"/>
          <p:nvPr/>
        </p:nvSpPr>
        <p:spPr>
          <a:xfrm>
            <a:off x="9100129" y="3227883"/>
            <a:ext cx="2312786" cy="15860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Encode the program and specifications as math formulae</a:t>
            </a:r>
          </a:p>
        </p:txBody>
      </p:sp>
      <p:sp>
        <p:nvSpPr>
          <p:cNvPr id="295" name="Line"/>
          <p:cNvSpPr/>
          <p:nvPr/>
        </p:nvSpPr>
        <p:spPr>
          <a:xfrm flipV="1">
            <a:off x="8316595" y="4936818"/>
            <a:ext cx="1" cy="55695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6" name="Check the math formulae (“verification    conditions”)"/>
          <p:cNvSpPr txBox="1"/>
          <p:nvPr/>
        </p:nvSpPr>
        <p:spPr>
          <a:xfrm>
            <a:off x="9109003" y="5024231"/>
            <a:ext cx="2249432" cy="1294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Check the math formulae</a:t>
            </a:r>
            <a:br/>
            <a:r>
              <a:t>(“verification</a:t>
            </a:r>
            <a:br/>
            <a:r>
              <a:t>   conditions”)</a:t>
            </a:r>
          </a:p>
        </p:txBody>
      </p:sp>
      <p:sp>
        <p:nvSpPr>
          <p:cNvPr id="297" name="Rust Typechecker"/>
          <p:cNvSpPr/>
          <p:nvPr/>
        </p:nvSpPr>
        <p:spPr>
          <a:xfrm>
            <a:off x="1267540" y="2030420"/>
            <a:ext cx="3752752" cy="679558"/>
          </a:xfrm>
          <a:prstGeom prst="rect">
            <a:avLst/>
          </a:prstGeom>
          <a:ln w="1016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279400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Rust Typechecker</a:t>
            </a:r>
          </a:p>
        </p:txBody>
      </p:sp>
      <p:sp>
        <p:nvSpPr>
          <p:cNvPr id="298" name="Rust Compiler"/>
          <p:cNvSpPr/>
          <p:nvPr/>
        </p:nvSpPr>
        <p:spPr>
          <a:xfrm>
            <a:off x="1267540" y="4509801"/>
            <a:ext cx="3752752" cy="679558"/>
          </a:xfrm>
          <a:prstGeom prst="rect">
            <a:avLst/>
          </a:prstGeom>
          <a:ln w="1016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indent="279400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Rust Compiler</a:t>
            </a:r>
          </a:p>
        </p:txBody>
      </p:sp>
      <p:sp>
        <p:nvSpPr>
          <p:cNvPr id="299" name="Line"/>
          <p:cNvSpPr/>
          <p:nvPr/>
        </p:nvSpPr>
        <p:spPr>
          <a:xfrm flipH="1">
            <a:off x="2339937" y="2767020"/>
            <a:ext cx="1" cy="1705983"/>
          </a:xfrm>
          <a:prstGeom prst="line">
            <a:avLst/>
          </a:prstGeom>
          <a:ln w="101600">
            <a:solidFill>
              <a:srgbClr val="000000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0" name="Line"/>
          <p:cNvSpPr/>
          <p:nvPr/>
        </p:nvSpPr>
        <p:spPr>
          <a:xfrm>
            <a:off x="2339938" y="5274263"/>
            <a:ext cx="1" cy="55695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1" name="Line"/>
          <p:cNvSpPr/>
          <p:nvPr/>
        </p:nvSpPr>
        <p:spPr>
          <a:xfrm>
            <a:off x="3349830" y="3475905"/>
            <a:ext cx="3382279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2" name="Line"/>
          <p:cNvSpPr/>
          <p:nvPr/>
        </p:nvSpPr>
        <p:spPr>
          <a:xfrm>
            <a:off x="3803290" y="1521412"/>
            <a:ext cx="7323" cy="470470"/>
          </a:xfrm>
          <a:prstGeom prst="line">
            <a:avLst/>
          </a:prstGeom>
          <a:ln w="101600">
            <a:solidFill>
              <a:srgbClr val="53AE3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3" name="👻 Ghost Code"/>
          <p:cNvSpPr txBox="1"/>
          <p:nvPr/>
        </p:nvSpPr>
        <p:spPr>
          <a:xfrm>
            <a:off x="2774263" y="935846"/>
            <a:ext cx="2072699" cy="486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28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 Code</a:t>
            </a:r>
          </a:p>
        </p:txBody>
      </p:sp>
      <p:sp>
        <p:nvSpPr>
          <p:cNvPr id="304" name="Line"/>
          <p:cNvSpPr/>
          <p:nvPr/>
        </p:nvSpPr>
        <p:spPr>
          <a:xfrm>
            <a:off x="4547637" y="3293516"/>
            <a:ext cx="2184472" cy="1"/>
          </a:xfrm>
          <a:prstGeom prst="line">
            <a:avLst/>
          </a:prstGeom>
          <a:ln w="101600">
            <a:solidFill>
              <a:srgbClr val="53AE3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5" name="Line"/>
          <p:cNvSpPr/>
          <p:nvPr/>
        </p:nvSpPr>
        <p:spPr>
          <a:xfrm>
            <a:off x="3810612" y="2746971"/>
            <a:ext cx="1" cy="1171310"/>
          </a:xfrm>
          <a:prstGeom prst="line">
            <a:avLst/>
          </a:prstGeom>
          <a:ln w="101600">
            <a:solidFill>
              <a:srgbClr val="53AE3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6" name="Line"/>
          <p:cNvSpPr/>
          <p:nvPr/>
        </p:nvSpPr>
        <p:spPr>
          <a:xfrm flipV="1">
            <a:off x="3810611" y="2020354"/>
            <a:ext cx="1" cy="699689"/>
          </a:xfrm>
          <a:prstGeom prst="line">
            <a:avLst/>
          </a:prstGeom>
          <a:ln w="101600">
            <a:solidFill>
              <a:srgbClr val="53AE32"/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7" name="Stop Sign"/>
          <p:cNvSpPr/>
          <p:nvPr/>
        </p:nvSpPr>
        <p:spPr>
          <a:xfrm>
            <a:off x="3572289" y="3905281"/>
            <a:ext cx="472701" cy="472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327" y="0"/>
                </a:moveTo>
                <a:lnTo>
                  <a:pt x="0" y="6325"/>
                </a:lnTo>
                <a:lnTo>
                  <a:pt x="0" y="15270"/>
                </a:lnTo>
                <a:lnTo>
                  <a:pt x="6327" y="21600"/>
                </a:lnTo>
                <a:lnTo>
                  <a:pt x="15273" y="21600"/>
                </a:lnTo>
                <a:lnTo>
                  <a:pt x="21600" y="15275"/>
                </a:lnTo>
                <a:lnTo>
                  <a:pt x="21600" y="6325"/>
                </a:lnTo>
                <a:lnTo>
                  <a:pt x="15280" y="0"/>
                </a:lnTo>
                <a:lnTo>
                  <a:pt x="6327" y="0"/>
                </a:lnTo>
                <a:close/>
                <a:moveTo>
                  <a:pt x="6645" y="767"/>
                </a:moveTo>
                <a:lnTo>
                  <a:pt x="14956" y="767"/>
                </a:lnTo>
                <a:lnTo>
                  <a:pt x="20832" y="6642"/>
                </a:lnTo>
                <a:lnTo>
                  <a:pt x="20832" y="14958"/>
                </a:lnTo>
                <a:lnTo>
                  <a:pt x="20838" y="14958"/>
                </a:lnTo>
                <a:lnTo>
                  <a:pt x="14961" y="20833"/>
                </a:lnTo>
                <a:lnTo>
                  <a:pt x="6645" y="20833"/>
                </a:lnTo>
                <a:lnTo>
                  <a:pt x="768" y="14958"/>
                </a:lnTo>
                <a:lnTo>
                  <a:pt x="768" y="6642"/>
                </a:lnTo>
                <a:lnTo>
                  <a:pt x="6645" y="767"/>
                </a:lnTo>
                <a:close/>
                <a:moveTo>
                  <a:pt x="6920" y="1425"/>
                </a:moveTo>
                <a:lnTo>
                  <a:pt x="1425" y="6916"/>
                </a:lnTo>
                <a:lnTo>
                  <a:pt x="1425" y="14684"/>
                </a:lnTo>
                <a:lnTo>
                  <a:pt x="6920" y="20175"/>
                </a:lnTo>
                <a:lnTo>
                  <a:pt x="14687" y="20175"/>
                </a:lnTo>
                <a:lnTo>
                  <a:pt x="20180" y="14684"/>
                </a:lnTo>
                <a:lnTo>
                  <a:pt x="20180" y="6916"/>
                </a:lnTo>
                <a:lnTo>
                  <a:pt x="14687" y="1425"/>
                </a:lnTo>
                <a:lnTo>
                  <a:pt x="6920" y="1425"/>
                </a:lnTo>
                <a:close/>
              </a:path>
            </a:pathLst>
          </a:custGeom>
          <a:solidFill>
            <a:srgbClr val="53AE3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3" name="Connection Line"/>
          <p:cNvSpPr/>
          <p:nvPr/>
        </p:nvSpPr>
        <p:spPr>
          <a:xfrm>
            <a:off x="3826999" y="2742820"/>
            <a:ext cx="739186" cy="549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693" y="13396"/>
                  <a:pt x="8893" y="20596"/>
                  <a:pt x="21600" y="21600"/>
                </a:cubicBezTo>
              </a:path>
            </a:pathLst>
          </a:custGeom>
          <a:ln w="101600">
            <a:solidFill>
              <a:srgbClr val="53AE32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314" name="Connection Line"/>
          <p:cNvSpPr/>
          <p:nvPr/>
        </p:nvSpPr>
        <p:spPr>
          <a:xfrm>
            <a:off x="2332833" y="2742820"/>
            <a:ext cx="1011611" cy="7309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439" y="12603"/>
                  <a:pt x="8639" y="19803"/>
                  <a:pt x="21600" y="21600"/>
                </a:cubicBezTo>
              </a:path>
            </a:pathLst>
          </a:custGeom>
          <a:ln w="101600">
            <a:solidFill>
              <a:srgbClr val="000000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310" name="💻"/>
          <p:cNvSpPr txBox="1"/>
          <p:nvPr/>
        </p:nvSpPr>
        <p:spPr>
          <a:xfrm>
            <a:off x="1543001" y="5578693"/>
            <a:ext cx="1593873" cy="1294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indent="279400" defTabSz="825500"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💻</a:t>
            </a:r>
          </a:p>
        </p:txBody>
      </p:sp>
      <p:sp>
        <p:nvSpPr>
          <p:cNvPr id="311" name="--compile"/>
          <p:cNvSpPr txBox="1"/>
          <p:nvPr/>
        </p:nvSpPr>
        <p:spPr>
          <a:xfrm>
            <a:off x="622916" y="2861778"/>
            <a:ext cx="1787105" cy="1134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2438400">
              <a:lnSpc>
                <a:spcPct val="80000"/>
              </a:lnSpc>
              <a:spcBef>
                <a:spcPts val="1200"/>
              </a:spcBef>
              <a:defRPr sz="2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--compile</a:t>
            </a:r>
          </a:p>
        </p:txBody>
      </p:sp>
      <p:sp>
        <p:nvSpPr>
          <p:cNvPr id="312" name="Verus"/>
          <p:cNvSpPr txBox="1"/>
          <p:nvPr/>
        </p:nvSpPr>
        <p:spPr>
          <a:xfrm>
            <a:off x="6417494" y="1756028"/>
            <a:ext cx="1686717" cy="556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279400" defTabSz="825500"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Verus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Title 1"/>
          <p:cNvSpPr txBox="1"/>
          <p:nvPr>
            <p:ph type="title"/>
          </p:nvPr>
        </p:nvSpPr>
        <p:spPr>
          <a:xfrm>
            <a:off x="509016" y="154466"/>
            <a:ext cx="8312244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Mathematical language (spec code)</a:t>
            </a:r>
          </a:p>
        </p:txBody>
      </p:sp>
      <p:sp>
        <p:nvSpPr>
          <p:cNvPr id="317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8" name="Basic primitives int, nat, bool…"/>
          <p:cNvSpPr txBox="1"/>
          <p:nvPr>
            <p:ph type="body" idx="4294967295"/>
          </p:nvPr>
        </p:nvSpPr>
        <p:spPr>
          <a:xfrm>
            <a:off x="531125" y="1120465"/>
            <a:ext cx="10541233" cy="5272481"/>
          </a:xfrm>
          <a:prstGeom prst="rect">
            <a:avLst/>
          </a:prstGeom>
        </p:spPr>
        <p:txBody>
          <a:bodyPr lIns="91439" tIns="91439" rIns="91439" bIns="91439"/>
          <a:lstStyle/>
          <a:p>
            <a:pPr marL="457200" indent="-457200" defTabSz="1828800">
              <a:spcBef>
                <a:spcPts val="20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  <a:r>
              <a:t>Basic primitives</a:t>
            </a:r>
            <a:br/>
            <a:r>
              <a:rPr>
                <a:latin typeface="Monaco"/>
                <a:ea typeface="Monaco"/>
                <a:cs typeface="Monaco"/>
                <a:sym typeface="Monaco"/>
              </a:rPr>
              <a:t>int</a:t>
            </a:r>
            <a:r>
              <a:t>,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nat</a:t>
            </a:r>
            <a:r>
              <a:t>,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bool</a:t>
            </a:r>
            <a:endParaRPr>
              <a:latin typeface="Monaco"/>
              <a:ea typeface="Monaco"/>
              <a:cs typeface="Monaco"/>
              <a:sym typeface="Monaco"/>
            </a:endParaRPr>
          </a:p>
          <a:p>
            <a:pPr marL="457200" indent="-457200" defTabSz="1828800">
              <a:spcBef>
                <a:spcPts val="20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  <a:r>
              <a:t>Immutable compounds</a:t>
            </a:r>
          </a:p>
          <a:p>
            <a:pPr lvl="1" marL="914400" indent="-457200" defTabSz="1828800">
              <a:spcBef>
                <a:spcPts val="2000"/>
              </a:spcBef>
              <a:buChar char="•"/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t>Seq&lt;A&gt;</a:t>
            </a:r>
          </a:p>
          <a:p>
            <a:pPr lvl="1" marL="914400" indent="-457200" defTabSz="1828800">
              <a:spcBef>
                <a:spcPts val="2000"/>
              </a:spcBef>
              <a:buChar char="•"/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t>Set&lt;A&gt;</a:t>
            </a:r>
            <a:r>
              <a:rPr>
                <a:latin typeface="Graphik"/>
                <a:ea typeface="Graphik"/>
                <a:cs typeface="Graphik"/>
                <a:sym typeface="Graphik"/>
              </a:rPr>
              <a:t>, </a:t>
            </a:r>
            <a:r>
              <a:t>Multiset&lt;A&gt;</a:t>
            </a:r>
          </a:p>
          <a:p>
            <a:pPr lvl="1" marL="914400" indent="-457200" defTabSz="1828800">
              <a:spcBef>
                <a:spcPts val="2000"/>
              </a:spcBef>
              <a:buChar char="•"/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t>Map&lt;A, B&gt;</a:t>
            </a:r>
          </a:p>
        </p:txBody>
      </p:sp>
      <p:sp>
        <p:nvSpPr>
          <p:cNvPr id="319" name="e.g. Seq&lt;nat&gt;"/>
          <p:cNvSpPr txBox="1"/>
          <p:nvPr/>
        </p:nvSpPr>
        <p:spPr>
          <a:xfrm>
            <a:off x="5745479" y="2994470"/>
            <a:ext cx="3112220" cy="578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defTabSz="1828800">
              <a:lnSpc>
                <a:spcPct val="90000"/>
              </a:lnSpc>
              <a:spcBef>
                <a:spcPts val="2000"/>
              </a:spcBef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Graphik"/>
                <a:ea typeface="Graphik"/>
                <a:cs typeface="Graphik"/>
                <a:sym typeface="Graphik"/>
              </a:rPr>
              <a:t>e.g.</a:t>
            </a:r>
            <a:r>
              <a:t> Seq&lt;nat&gt;</a:t>
            </a:r>
          </a:p>
        </p:txBody>
      </p:sp>
      <p:sp>
        <p:nvSpPr>
          <p:cNvPr id="320" name="e.g. Set&lt;Seq&lt;nat&gt;&gt;"/>
          <p:cNvSpPr txBox="1"/>
          <p:nvPr/>
        </p:nvSpPr>
        <p:spPr>
          <a:xfrm>
            <a:off x="5745479" y="3656496"/>
            <a:ext cx="4179194" cy="578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defTabSz="1828800">
              <a:lnSpc>
                <a:spcPct val="90000"/>
              </a:lnSpc>
              <a:spcBef>
                <a:spcPts val="2000"/>
              </a:spcBef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Graphik"/>
                <a:ea typeface="Graphik"/>
                <a:cs typeface="Graphik"/>
                <a:sym typeface="Graphik"/>
              </a:rPr>
              <a:t>e.g.</a:t>
            </a:r>
            <a:r>
              <a:t> Set&lt;Seq&lt;nat&gt;&gt;</a:t>
            </a:r>
          </a:p>
        </p:txBody>
      </p:sp>
      <p:sp>
        <p:nvSpPr>
          <p:cNvPr id="321" name="e.g. Map&lt;int, bool&gt;"/>
          <p:cNvSpPr txBox="1"/>
          <p:nvPr/>
        </p:nvSpPr>
        <p:spPr>
          <a:xfrm>
            <a:off x="5755639" y="4318522"/>
            <a:ext cx="4392589" cy="578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defTabSz="1828800">
              <a:lnSpc>
                <a:spcPct val="90000"/>
              </a:lnSpc>
              <a:spcBef>
                <a:spcPts val="2000"/>
              </a:spcBef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Graphik"/>
                <a:ea typeface="Graphik"/>
                <a:cs typeface="Graphik"/>
                <a:sym typeface="Graphik"/>
              </a:rPr>
              <a:t>e.g.</a:t>
            </a:r>
            <a:r>
              <a:t> Map&lt;int, bool&gt;</a:t>
            </a:r>
          </a:p>
        </p:txBody>
      </p:sp>
      <p:grpSp>
        <p:nvGrpSpPr>
          <p:cNvPr id="325" name="Group"/>
          <p:cNvGrpSpPr/>
          <p:nvPr/>
        </p:nvGrpSpPr>
        <p:grpSpPr>
          <a:xfrm>
            <a:off x="573183" y="5324094"/>
            <a:ext cx="2811986" cy="1270001"/>
            <a:chOff x="0" y="283972"/>
            <a:chExt cx="2811984" cy="1270000"/>
          </a:xfrm>
        </p:grpSpPr>
        <p:pic>
          <p:nvPicPr>
            <p:cNvPr id="322" name="Line Line" descr="Line Line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86429" y="557665"/>
              <a:ext cx="2025556" cy="152401"/>
            </a:xfrm>
            <a:prstGeom prst="rect">
              <a:avLst/>
            </a:prstGeom>
            <a:effectLst/>
          </p:spPr>
        </p:pic>
        <p:sp>
          <p:nvSpPr>
            <p:cNvPr id="324" name="datatypes"/>
            <p:cNvSpPr/>
            <p:nvPr/>
          </p:nvSpPr>
          <p:spPr>
            <a:xfrm>
              <a:off x="0" y="283972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1" marL="914400" indent="-457200" defTabSz="1828800">
                <a:lnSpc>
                  <a:spcPct val="90000"/>
                </a:lnSpc>
                <a:spcBef>
                  <a:spcPts val="2000"/>
                </a:spcBef>
                <a:buSzPct val="100000"/>
                <a:buFont typeface="Arial"/>
                <a:buChar char="•"/>
                <a:defRPr sz="2800">
                  <a:latin typeface="Graphik"/>
                  <a:ea typeface="Graphik"/>
                  <a:cs typeface="Graphik"/>
                  <a:sym typeface="Graphik"/>
                </a:defRPr>
              </a:pPr>
              <a:r>
                <a:t>datatypes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lide Number"/>
          <p:cNvSpPr txBox="1"/>
          <p:nvPr>
            <p:ph type="sldNum" sz="quarter" idx="2"/>
          </p:nvPr>
        </p:nvSpPr>
        <p:spPr>
          <a:xfrm>
            <a:off x="11710089" y="6304837"/>
            <a:ext cx="258625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4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85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5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Mathematical language (spec code): datatypes"/>
          <p:cNvSpPr txBox="1"/>
          <p:nvPr>
            <p:ph type="title"/>
          </p:nvPr>
        </p:nvSpPr>
        <p:spPr>
          <a:xfrm>
            <a:off x="276937" y="97197"/>
            <a:ext cx="10150372" cy="1325564"/>
          </a:xfrm>
          <a:prstGeom prst="rect">
            <a:avLst/>
          </a:prstGeom>
        </p:spPr>
        <p:txBody>
          <a:bodyPr/>
          <a:lstStyle/>
          <a:p>
            <a:pPr defTabSz="868680">
              <a:defRPr sz="4180"/>
            </a:pPr>
            <a:r>
              <a:t>Mathematical language (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spec</a:t>
            </a:r>
            <a:r>
              <a:t> code): datatypes</a:t>
            </a:r>
          </a:p>
        </p:txBody>
      </p:sp>
      <p:sp>
        <p:nvSpPr>
          <p:cNvPr id="3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29" name="enum HAlign {…"/>
          <p:cNvSpPr txBox="1"/>
          <p:nvPr/>
        </p:nvSpPr>
        <p:spPr>
          <a:xfrm>
            <a:off x="4342542" y="1612675"/>
            <a:ext cx="2441328" cy="4902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enum</a:t>
            </a:r>
            <a:r>
              <a:rPr>
                <a:solidFill>
                  <a:srgbClr val="383A40"/>
                </a:solidFill>
              </a:rPr>
              <a:t> </a:t>
            </a:r>
            <a:r>
              <a:t>HAlign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Left,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Center,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Right,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enum</a:t>
            </a:r>
            <a:r>
              <a:rPr>
                <a:solidFill>
                  <a:srgbClr val="383A40"/>
                </a:solidFill>
              </a:rPr>
              <a:t> </a:t>
            </a:r>
            <a:r>
              <a:t>VAlign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Top,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Middle,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Bottom,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30" name="struct TextAlign {…"/>
          <p:cNvSpPr txBox="1"/>
          <p:nvPr/>
        </p:nvSpPr>
        <p:spPr>
          <a:xfrm>
            <a:off x="8054450" y="1208117"/>
            <a:ext cx="3538786" cy="2057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struct</a:t>
            </a:r>
            <a:r>
              <a:rPr>
                <a:solidFill>
                  <a:srgbClr val="383A40"/>
                </a:solidFill>
              </a:rPr>
              <a:t> </a:t>
            </a:r>
            <a:r>
              <a:t>TextAlign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hAlign: HAlign,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vAlign: VAlign,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31" name="struct Point {…"/>
          <p:cNvSpPr txBox="1"/>
          <p:nvPr/>
        </p:nvSpPr>
        <p:spPr>
          <a:xfrm>
            <a:off x="447725" y="1621457"/>
            <a:ext cx="2624238" cy="1650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AF5F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struct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376089"/>
                </a:solidFill>
              </a:rPr>
              <a:t>Point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x: </a:t>
            </a:r>
            <a:r>
              <a:rPr>
                <a:solidFill>
                  <a:srgbClr val="4A9552"/>
                </a:solidFill>
              </a:rPr>
              <a:t>int</a:t>
            </a:r>
            <a:r>
              <a:t>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y: </a:t>
            </a:r>
            <a:r>
              <a:rPr>
                <a:solidFill>
                  <a:srgbClr val="4A9552"/>
                </a:solidFill>
              </a:rPr>
              <a:t>int</a:t>
            </a:r>
            <a:r>
              <a:t>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32" name="Line"/>
          <p:cNvSpPr/>
          <p:nvPr/>
        </p:nvSpPr>
        <p:spPr>
          <a:xfrm flipV="1">
            <a:off x="3704077" y="2069925"/>
            <a:ext cx="1" cy="3503501"/>
          </a:xfrm>
          <a:prstGeom prst="line">
            <a:avLst/>
          </a:prstGeom>
          <a:ln w="508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/>
          <a:lstStyle/>
          <a:p>
            <a:pPr defTabSz="1219200">
              <a:lnSpc>
                <a:spcPct val="80000"/>
              </a:lnSpc>
              <a:spcBef>
                <a:spcPts val="6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333" name="Line"/>
          <p:cNvSpPr/>
          <p:nvPr/>
        </p:nvSpPr>
        <p:spPr>
          <a:xfrm flipV="1">
            <a:off x="7415985" y="2069925"/>
            <a:ext cx="1" cy="3503501"/>
          </a:xfrm>
          <a:prstGeom prst="line">
            <a:avLst/>
          </a:prstGeom>
          <a:ln w="508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/>
          <a:lstStyle/>
          <a:p>
            <a:pPr defTabSz="1219200">
              <a:lnSpc>
                <a:spcPct val="80000"/>
              </a:lnSpc>
              <a:spcBef>
                <a:spcPts val="6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334" name="demo12.rs"/>
          <p:cNvSpPr txBox="1"/>
          <p:nvPr/>
        </p:nvSpPr>
        <p:spPr>
          <a:xfrm>
            <a:off x="723859" y="6321341"/>
            <a:ext cx="1278891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demo12.rs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Requires and ensures"/>
          <p:cNvSpPr txBox="1"/>
          <p:nvPr>
            <p:ph type="title"/>
          </p:nvPr>
        </p:nvSpPr>
        <p:spPr>
          <a:xfrm>
            <a:off x="441816" y="-108901"/>
            <a:ext cx="10150371" cy="1325564"/>
          </a:xfrm>
          <a:prstGeom prst="rect">
            <a:avLst/>
          </a:prstGeom>
        </p:spPr>
        <p:txBody>
          <a:bodyPr/>
          <a:lstStyle/>
          <a:p>
            <a:pPr/>
            <a:r>
              <a:t>Requires and ensures</a:t>
            </a:r>
          </a:p>
        </p:txBody>
      </p:sp>
      <p:sp>
        <p:nvSpPr>
          <p:cNvPr id="337" name="Allowed on proof and exec functions, not on spec functions"/>
          <p:cNvSpPr txBox="1"/>
          <p:nvPr>
            <p:ph type="body" sz="quarter" idx="1"/>
          </p:nvPr>
        </p:nvSpPr>
        <p:spPr>
          <a:xfrm>
            <a:off x="544865" y="929096"/>
            <a:ext cx="10519592" cy="1114117"/>
          </a:xfrm>
          <a:prstGeom prst="rect">
            <a:avLst/>
          </a:prstGeom>
        </p:spPr>
        <p:txBody>
          <a:bodyPr/>
          <a:lstStyle/>
          <a:p>
            <a:pPr/>
            <a:r>
              <a:t>Allowed on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proof</a:t>
            </a:r>
            <a:r>
              <a:t> and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exec</a:t>
            </a:r>
            <a:r>
              <a:t> functions, not on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spec</a:t>
            </a:r>
            <a:r>
              <a:t> functions</a:t>
            </a:r>
          </a:p>
        </p:txBody>
      </p:sp>
      <p:sp>
        <p:nvSpPr>
          <p:cNvPr id="3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39" name="proof fn top_and_left(ta: TextAlign)…"/>
          <p:cNvSpPr txBox="1"/>
          <p:nvPr/>
        </p:nvSpPr>
        <p:spPr>
          <a:xfrm>
            <a:off x="711812" y="2635699"/>
            <a:ext cx="6648253" cy="3276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proof</a:t>
            </a:r>
            <a: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t> </a:t>
            </a:r>
            <a:r>
              <a:rPr>
                <a:solidFill>
                  <a:srgbClr val="376089"/>
                </a:solidFill>
              </a:rPr>
              <a:t>top_and_left</a:t>
            </a:r>
            <a:r>
              <a:t>(ta: TextAlign)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requires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ta.v_align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</a:t>
            </a:r>
            <a:r>
              <a:rPr>
                <a:solidFill>
                  <a:srgbClr val="7943E8"/>
                </a:solidFill>
              </a:rPr>
              <a:t>VAlign::</a:t>
            </a:r>
            <a:r>
              <a:t>Top,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ta.h_align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</a:t>
            </a:r>
            <a:r>
              <a:rPr>
                <a:solidFill>
                  <a:srgbClr val="7943E8"/>
                </a:solidFill>
              </a:rPr>
              <a:t>HAlign::</a:t>
            </a:r>
            <a:r>
              <a:t>Left,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t>top_left</a:t>
            </a:r>
            <a:r>
              <a:rPr>
                <a:solidFill>
                  <a:srgbClr val="383A40"/>
                </a:solidFill>
              </a:rPr>
              <a:t>(ta),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40" name="👻 Ghost"/>
          <p:cNvSpPr txBox="1"/>
          <p:nvPr/>
        </p:nvSpPr>
        <p:spPr>
          <a:xfrm>
            <a:off x="301059" y="2283159"/>
            <a:ext cx="2134652" cy="438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algn="ctr" defTabSz="412750">
              <a:defRPr sz="26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</a:t>
            </a:r>
          </a:p>
        </p:txBody>
      </p:sp>
      <p:sp>
        <p:nvSpPr>
          <p:cNvPr id="341" name="demo13.rs"/>
          <p:cNvSpPr txBox="1"/>
          <p:nvPr/>
        </p:nvSpPr>
        <p:spPr>
          <a:xfrm>
            <a:off x="723859" y="6321341"/>
            <a:ext cx="1289051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demo13.rs</a:t>
            </a:r>
          </a:p>
        </p:txBody>
      </p:sp>
      <p:grpSp>
        <p:nvGrpSpPr>
          <p:cNvPr id="344" name="Group"/>
          <p:cNvGrpSpPr/>
          <p:nvPr/>
        </p:nvGrpSpPr>
        <p:grpSpPr>
          <a:xfrm>
            <a:off x="6527924" y="3148272"/>
            <a:ext cx="2481678" cy="1114117"/>
            <a:chOff x="0" y="0"/>
            <a:chExt cx="2481676" cy="1114116"/>
          </a:xfrm>
        </p:grpSpPr>
        <p:sp>
          <p:nvSpPr>
            <p:cNvPr id="342" name="precondition"/>
            <p:cNvSpPr txBox="1"/>
            <p:nvPr/>
          </p:nvSpPr>
          <p:spPr>
            <a:xfrm>
              <a:off x="426744" y="371145"/>
              <a:ext cx="2054933" cy="371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412750">
                <a:defRPr sz="22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precondition</a:t>
              </a:r>
            </a:p>
          </p:txBody>
        </p:sp>
        <p:sp>
          <p:nvSpPr>
            <p:cNvPr id="343" name="Google Shape;191;p27"/>
            <p:cNvSpPr/>
            <p:nvPr/>
          </p:nvSpPr>
          <p:spPr>
            <a:xfrm flipH="1">
              <a:off x="0" y="0"/>
              <a:ext cx="178000" cy="11141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563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5965" y="10800"/>
                    <a:pt x="0" y="10800"/>
                  </a:cubicBezTo>
                  <a:cubicBezTo>
                    <a:pt x="596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15635" y="0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22859" tIns="22859" rIns="22859" bIns="22859" numCol="1" anchor="ctr">
              <a:noAutofit/>
            </a:bodyPr>
            <a:lstStyle/>
            <a:p>
              <a:pPr defTabSz="457200">
                <a:defRPr sz="1200"/>
              </a:pPr>
            </a:p>
          </p:txBody>
        </p:sp>
      </p:grpSp>
      <p:grpSp>
        <p:nvGrpSpPr>
          <p:cNvPr id="347" name="Group"/>
          <p:cNvGrpSpPr/>
          <p:nvPr/>
        </p:nvGrpSpPr>
        <p:grpSpPr>
          <a:xfrm>
            <a:off x="6527924" y="4325580"/>
            <a:ext cx="2481678" cy="800859"/>
            <a:chOff x="0" y="0"/>
            <a:chExt cx="2481676" cy="800857"/>
          </a:xfrm>
        </p:grpSpPr>
        <p:sp>
          <p:nvSpPr>
            <p:cNvPr id="345" name="postcondition"/>
            <p:cNvSpPr txBox="1"/>
            <p:nvPr/>
          </p:nvSpPr>
          <p:spPr>
            <a:xfrm>
              <a:off x="426744" y="214516"/>
              <a:ext cx="2054933" cy="371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412750">
                <a:defRPr sz="22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postcondition</a:t>
              </a:r>
            </a:p>
          </p:txBody>
        </p:sp>
        <p:sp>
          <p:nvSpPr>
            <p:cNvPr id="346" name="Google Shape;191;p27"/>
            <p:cNvSpPr/>
            <p:nvPr/>
          </p:nvSpPr>
          <p:spPr>
            <a:xfrm flipH="1">
              <a:off x="0" y="0"/>
              <a:ext cx="178000" cy="8008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563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5965" y="10800"/>
                    <a:pt x="0" y="10800"/>
                  </a:cubicBezTo>
                  <a:cubicBezTo>
                    <a:pt x="596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15635" y="0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22859" tIns="22859" rIns="22859" bIns="22859" numCol="1" anchor="ctr">
              <a:noAutofit/>
            </a:bodyPr>
            <a:lstStyle/>
            <a:p>
              <a:pPr defTabSz="457200">
                <a:defRPr sz="1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7" grpId="2"/>
      <p:bldP build="whole" bldLvl="1" animBg="1" rev="0" advAuto="0" spid="340" grpId="3"/>
      <p:bldP build="whole" bldLvl="1" animBg="1" rev="0" advAuto="0" spid="344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Opac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Opacity</a:t>
            </a:r>
          </a:p>
        </p:txBody>
      </p:sp>
      <p:sp>
        <p:nvSpPr>
          <p:cNvPr id="350" name="spec functions are “transparent” by defaul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spec</a:t>
            </a:r>
            <a:r>
              <a:t> functions are “transparent” by default</a:t>
            </a:r>
          </a:p>
          <a:p>
            <a:pPr/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proof</a:t>
            </a:r>
            <a:r>
              <a:t>,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exec</a:t>
            </a:r>
            <a:r>
              <a:t> functions are always “opaque”</a:t>
            </a:r>
          </a:p>
          <a:p>
            <a:pPr lvl="1"/>
            <a:r>
              <a:t>only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requires</a:t>
            </a:r>
            <a:r>
              <a:t> and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ensures</a:t>
            </a:r>
            <a:r>
              <a:t> visible externally</a:t>
            </a:r>
          </a:p>
        </p:txBody>
      </p:sp>
      <p:sp>
        <p:nvSpPr>
          <p:cNvPr id="3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52" name="demo14.rs"/>
          <p:cNvSpPr txBox="1"/>
          <p:nvPr/>
        </p:nvSpPr>
        <p:spPr>
          <a:xfrm>
            <a:off x="723859" y="6321341"/>
            <a:ext cx="1289813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demo14.rs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Quantifiers"/>
          <p:cNvSpPr txBox="1"/>
          <p:nvPr>
            <p:ph type="title"/>
          </p:nvPr>
        </p:nvSpPr>
        <p:spPr>
          <a:xfrm>
            <a:off x="328462" y="-108901"/>
            <a:ext cx="2728326" cy="967065"/>
          </a:xfrm>
          <a:prstGeom prst="rect">
            <a:avLst/>
          </a:prstGeom>
        </p:spPr>
        <p:txBody>
          <a:bodyPr/>
          <a:lstStyle/>
          <a:p>
            <a:pPr/>
            <a:r>
              <a:t>Quantifiers</a:t>
            </a:r>
          </a:p>
        </p:txBody>
      </p:sp>
      <p:sp>
        <p:nvSpPr>
          <p:cNvPr id="3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56" name="demo15.rs"/>
          <p:cNvSpPr txBox="1"/>
          <p:nvPr/>
        </p:nvSpPr>
        <p:spPr>
          <a:xfrm>
            <a:off x="723859" y="6321341"/>
            <a:ext cx="1279653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demo15.rs</a:t>
            </a:r>
          </a:p>
        </p:txBody>
      </p:sp>
      <p:sp>
        <p:nvSpPr>
          <p:cNvPr id="357" name="spec fn max_spec(a: nat, b: nat) -&gt; nat {…"/>
          <p:cNvSpPr txBox="1"/>
          <p:nvPr/>
        </p:nvSpPr>
        <p:spPr>
          <a:xfrm>
            <a:off x="3281742" y="65664"/>
            <a:ext cx="7562801" cy="1244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spec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max_spec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nat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nat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nat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</a:t>
            </a:r>
            <a:r>
              <a:t> b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b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grpSp>
        <p:nvGrpSpPr>
          <p:cNvPr id="362" name="Group"/>
          <p:cNvGrpSpPr/>
          <p:nvPr/>
        </p:nvGrpSpPr>
        <p:grpSpPr>
          <a:xfrm>
            <a:off x="350323" y="1724424"/>
            <a:ext cx="9569840" cy="2131648"/>
            <a:chOff x="0" y="0"/>
            <a:chExt cx="9569839" cy="2131647"/>
          </a:xfrm>
        </p:grpSpPr>
        <p:sp>
          <p:nvSpPr>
            <p:cNvPr id="358" name="∀"/>
            <p:cNvSpPr txBox="1"/>
            <p:nvPr/>
          </p:nvSpPr>
          <p:spPr>
            <a:xfrm>
              <a:off x="239514" y="-1"/>
              <a:ext cx="1059558" cy="9819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marL="254000" indent="-254000" algn="ctr" defTabSz="412750">
                <a:buClr>
                  <a:srgbClr val="000000"/>
                </a:buClr>
                <a:buSzPct val="100000"/>
                <a:buChar char="•"/>
                <a:defRPr sz="80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∀</a:t>
              </a:r>
            </a:p>
          </p:txBody>
        </p:sp>
        <p:sp>
          <p:nvSpPr>
            <p:cNvPr id="359" name="a,b"/>
            <p:cNvSpPr txBox="1"/>
            <p:nvPr/>
          </p:nvSpPr>
          <p:spPr>
            <a:xfrm>
              <a:off x="1413307" y="110740"/>
              <a:ext cx="795140" cy="562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defTabSz="228600">
                <a:defRPr sz="32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>
                <a:defRPr>
                  <a:solidFill>
                    <a:srgbClr val="C7C7C7"/>
                  </a:solidFill>
                </a:defRPr>
              </a:pPr>
              <a:r>
                <a:rPr>
                  <a:solidFill>
                    <a:srgbClr val="000000"/>
                  </a:solidFill>
                </a:rPr>
                <a:t>a,b</a:t>
              </a:r>
            </a:p>
          </p:txBody>
        </p:sp>
        <p:sp>
          <p:nvSpPr>
            <p:cNvPr id="360" name="(max_spec(a,b) == a || max_spec(a,b) == b) &amp;&amp;…"/>
            <p:cNvSpPr txBox="1"/>
            <p:nvPr/>
          </p:nvSpPr>
          <p:spPr>
            <a:xfrm>
              <a:off x="2647223" y="34528"/>
              <a:ext cx="6922617" cy="7153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 defTabSz="228600">
                <a:defRPr sz="2000">
                  <a:solidFill>
                    <a:srgbClr val="0433F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(max_spec(a,b)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==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a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||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==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b) &amp;&amp;</a:t>
              </a:r>
              <a:endParaRPr>
                <a:solidFill>
                  <a:srgbClr val="C7C7C7"/>
                </a:solidFill>
              </a:endParaRPr>
            </a:p>
            <a:p>
              <a:pPr defTabSz="228600">
                <a:defRPr sz="2000">
                  <a:solidFill>
                    <a:srgbClr val="0433F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(max_spec(a,b)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&gt;=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a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&amp;&amp;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&gt;=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b)</a:t>
              </a:r>
            </a:p>
          </p:txBody>
        </p:sp>
        <p:sp>
          <p:nvSpPr>
            <p:cNvPr id="361" name="forall|a: nat, b: nat|…"/>
            <p:cNvSpPr txBox="1"/>
            <p:nvPr/>
          </p:nvSpPr>
          <p:spPr>
            <a:xfrm>
              <a:off x="0" y="887097"/>
              <a:ext cx="9391899" cy="12445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83A4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    forall</a:t>
              </a:r>
              <a:r>
                <a:rPr>
                  <a:solidFill>
                    <a:srgbClr val="AF5F00"/>
                  </a:solidFill>
                </a:rPr>
                <a:t>|</a:t>
              </a:r>
              <a:r>
                <a:t>a: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t>, b: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rPr>
                  <a:solidFill>
                    <a:srgbClr val="AF5F00"/>
                  </a:solidFill>
                </a:rPr>
                <a:t>|</a:t>
              </a:r>
            </a:p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7608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383A40"/>
                  </a:solidFill>
                </a:rPr>
                <a:t>      (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==</a:t>
              </a:r>
              <a:r>
                <a:rPr>
                  <a:solidFill>
                    <a:srgbClr val="383A40"/>
                  </a:solidFill>
                </a:rPr>
                <a:t> a </a:t>
              </a:r>
              <a:r>
                <a:rPr>
                  <a:solidFill>
                    <a:srgbClr val="AF5F00"/>
                  </a:solidFill>
                </a:rPr>
                <a:t>||</a:t>
              </a:r>
              <a:r>
                <a:rPr>
                  <a:solidFill>
                    <a:srgbClr val="383A40"/>
                  </a:solidFill>
                </a:rPr>
                <a:t> 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==</a:t>
              </a:r>
              <a:r>
                <a:rPr>
                  <a:solidFill>
                    <a:srgbClr val="383A40"/>
                  </a:solidFill>
                </a:rPr>
                <a:t> b) </a:t>
              </a:r>
              <a:r>
                <a:rPr>
                  <a:solidFill>
                    <a:srgbClr val="AF5F00"/>
                  </a:solidFill>
                </a:rPr>
                <a:t>&amp;&amp;</a:t>
              </a:r>
              <a:endParaRPr>
                <a:solidFill>
                  <a:srgbClr val="383A40"/>
                </a:solidFill>
              </a:endParaRPr>
            </a:p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7608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383A40"/>
                  </a:solidFill>
                </a:rPr>
                <a:t>      (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&gt;=</a:t>
              </a:r>
              <a:r>
                <a:rPr>
                  <a:solidFill>
                    <a:srgbClr val="383A40"/>
                  </a:solidFill>
                </a:rPr>
                <a:t> a </a:t>
              </a:r>
              <a:r>
                <a:rPr>
                  <a:solidFill>
                    <a:srgbClr val="AF5F00"/>
                  </a:solidFill>
                </a:rPr>
                <a:t>&amp;&amp;</a:t>
              </a:r>
              <a:r>
                <a:rPr>
                  <a:solidFill>
                    <a:srgbClr val="383A40"/>
                  </a:solidFill>
                </a:rPr>
                <a:t> 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&gt;=</a:t>
              </a:r>
              <a:r>
                <a:rPr>
                  <a:solidFill>
                    <a:srgbClr val="383A40"/>
                  </a:solidFill>
                </a:rPr>
                <a:t> b)</a:t>
              </a:r>
            </a:p>
          </p:txBody>
        </p:sp>
      </p:grpSp>
      <p:grpSp>
        <p:nvGrpSpPr>
          <p:cNvPr id="367" name="Group"/>
          <p:cNvGrpSpPr/>
          <p:nvPr/>
        </p:nvGrpSpPr>
        <p:grpSpPr>
          <a:xfrm>
            <a:off x="364419" y="4146621"/>
            <a:ext cx="8477351" cy="1319720"/>
            <a:chOff x="0" y="0"/>
            <a:chExt cx="8477349" cy="1319719"/>
          </a:xfrm>
        </p:grpSpPr>
        <p:sp>
          <p:nvSpPr>
            <p:cNvPr id="363" name="∃"/>
            <p:cNvSpPr txBox="1"/>
            <p:nvPr/>
          </p:nvSpPr>
          <p:spPr>
            <a:xfrm>
              <a:off x="220737" y="-1"/>
              <a:ext cx="953394" cy="9819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marL="254000" indent="-254000" algn="ctr" defTabSz="412750">
                <a:buClr>
                  <a:srgbClr val="000000"/>
                </a:buClr>
                <a:buSzPct val="100000"/>
                <a:buChar char="•"/>
                <a:defRPr sz="80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∃</a:t>
              </a:r>
            </a:p>
          </p:txBody>
        </p:sp>
        <p:sp>
          <p:nvSpPr>
            <p:cNvPr id="364" name="a,b"/>
            <p:cNvSpPr txBox="1"/>
            <p:nvPr/>
          </p:nvSpPr>
          <p:spPr>
            <a:xfrm>
              <a:off x="1341449" y="111612"/>
              <a:ext cx="795140" cy="562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defTabSz="228600">
                <a:defRPr sz="32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>
                <a:defRPr>
                  <a:solidFill>
                    <a:srgbClr val="C7C7C7"/>
                  </a:solidFill>
                </a:defRPr>
              </a:pPr>
              <a:r>
                <a:rPr>
                  <a:solidFill>
                    <a:srgbClr val="000000"/>
                  </a:solidFill>
                </a:rPr>
                <a:t>a,b</a:t>
              </a:r>
            </a:p>
          </p:txBody>
        </p:sp>
        <p:sp>
          <p:nvSpPr>
            <p:cNvPr id="365" name="exists|a: nat, b: nat| max_spec(a, b) &gt;= a"/>
            <p:cNvSpPr txBox="1"/>
            <p:nvPr/>
          </p:nvSpPr>
          <p:spPr>
            <a:xfrm>
              <a:off x="0" y="887968"/>
              <a:ext cx="8477350" cy="4317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83A4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    exists</a:t>
              </a:r>
              <a:r>
                <a:rPr>
                  <a:solidFill>
                    <a:srgbClr val="AF5F00"/>
                  </a:solidFill>
                </a:rPr>
                <a:t>|</a:t>
              </a:r>
              <a:r>
                <a:t>a: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t>, b: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rPr>
                  <a:solidFill>
                    <a:srgbClr val="AF5F00"/>
                  </a:solidFill>
                </a:rPr>
                <a:t>|</a:t>
              </a:r>
              <a:r>
                <a:t> </a:t>
              </a:r>
              <a:r>
                <a:rPr>
                  <a:solidFill>
                    <a:srgbClr val="376089"/>
                  </a:solidFill>
                </a:rPr>
                <a:t>max_spec</a:t>
              </a:r>
              <a:r>
                <a:t>(a, b) </a:t>
              </a:r>
              <a:r>
                <a:rPr>
                  <a:solidFill>
                    <a:srgbClr val="AF5F00"/>
                  </a:solidFill>
                </a:rPr>
                <a:t>&gt;=</a:t>
              </a:r>
              <a:r>
                <a:t> a</a:t>
              </a:r>
            </a:p>
          </p:txBody>
        </p:sp>
        <p:sp>
          <p:nvSpPr>
            <p:cNvPr id="366" name="max_spec(a,b) &gt;= a"/>
            <p:cNvSpPr txBox="1"/>
            <p:nvPr/>
          </p:nvSpPr>
          <p:spPr>
            <a:xfrm>
              <a:off x="2570537" y="206849"/>
              <a:ext cx="2807147" cy="3724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 defTabSz="228600">
                <a:defRPr sz="2000">
                  <a:solidFill>
                    <a:srgbClr val="0433F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&gt;=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a</a:t>
              </a:r>
            </a:p>
          </p:txBody>
        </p:sp>
      </p:grpSp>
      <p:sp>
        <p:nvSpPr>
          <p:cNvPr id="368" name="Google Shape;193;p27"/>
          <p:cNvSpPr txBox="1"/>
          <p:nvPr/>
        </p:nvSpPr>
        <p:spPr>
          <a:xfrm>
            <a:off x="6899614" y="5733129"/>
            <a:ext cx="5006340" cy="487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0949" tIns="60949" rIns="60949" bIns="60949" anchor="b"/>
          <a:lstStyle>
            <a:lvl1pPr algn="ctr" defTabSz="1223367">
              <a:lnSpc>
                <a:spcPct val="90000"/>
              </a:lnSpc>
              <a:defRPr sz="22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‼️ exists (often) needs a “witness”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8" grpId="3"/>
      <p:bldP build="whole" bldLvl="1" animBg="1" rev="0" advAuto="0" spid="362" grpId="1"/>
      <p:bldP build="whole" bldLvl="1" animBg="1" rev="0" advAuto="0" spid="367" grpId="2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Datatype methods"/>
          <p:cNvSpPr txBox="1"/>
          <p:nvPr>
            <p:ph type="title"/>
          </p:nvPr>
        </p:nvSpPr>
        <p:spPr>
          <a:xfrm>
            <a:off x="266632" y="-88291"/>
            <a:ext cx="10150372" cy="1325564"/>
          </a:xfrm>
          <a:prstGeom prst="rect">
            <a:avLst/>
          </a:prstGeom>
        </p:spPr>
        <p:txBody>
          <a:bodyPr/>
          <a:lstStyle/>
          <a:p>
            <a:pPr/>
            <a:r>
              <a:t>Datatype methods</a:t>
            </a:r>
          </a:p>
        </p:txBody>
      </p:sp>
      <p:sp>
        <p:nvSpPr>
          <p:cNvPr id="3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72" name="struct Point {…"/>
          <p:cNvSpPr txBox="1"/>
          <p:nvPr/>
        </p:nvSpPr>
        <p:spPr>
          <a:xfrm>
            <a:off x="849009" y="1031893"/>
            <a:ext cx="5825159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AF5F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struct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376089"/>
                </a:solidFill>
              </a:rPr>
              <a:t>Point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x: int,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y: int,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impl</a:t>
            </a:r>
            <a:r>
              <a:t> Point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spec </a:t>
            </a:r>
            <a:r>
              <a:rPr>
                <a:solidFill>
                  <a:srgbClr val="AF5F00"/>
                </a:solidFill>
              </a:rPr>
              <a:t>fn</a:t>
            </a:r>
            <a:r>
              <a:t> </a:t>
            </a:r>
            <a:r>
              <a:rPr>
                <a:solidFill>
                  <a:srgbClr val="376089"/>
                </a:solidFill>
              </a:rPr>
              <a:t>move_x</a:t>
            </a:r>
            <a:r>
              <a:t>(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, dx: int)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t> Point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Point { x: 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.x </a:t>
            </a:r>
            <a:r>
              <a:rPr>
                <a:solidFill>
                  <a:srgbClr val="AF5F00"/>
                </a:solidFill>
              </a:rPr>
              <a:t>+</a:t>
            </a:r>
            <a:r>
              <a:t> dx, y: 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.y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spec </a:t>
            </a:r>
            <a:r>
              <a:rPr>
                <a:solidFill>
                  <a:srgbClr val="AF5F00"/>
                </a:solidFill>
              </a:rPr>
              <a:t>fn</a:t>
            </a:r>
            <a:r>
              <a:t> </a:t>
            </a:r>
            <a:r>
              <a:rPr>
                <a:solidFill>
                  <a:srgbClr val="376089"/>
                </a:solidFill>
              </a:rPr>
              <a:t>move_y</a:t>
            </a:r>
            <a:r>
              <a:t>(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, dy: int)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t> Point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Point { x: 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.x, y: 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.y </a:t>
            </a:r>
            <a:r>
              <a:rPr>
                <a:solidFill>
                  <a:srgbClr val="AF5F00"/>
                </a:solidFill>
              </a:rPr>
              <a:t>+</a:t>
            </a:r>
            <a:r>
              <a:t> dy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11710089" y="6304837"/>
            <a:ext cx="258625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8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89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  <p:sp>
        <p:nvSpPr>
          <p:cNvPr id="90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91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92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2" grpId="3"/>
      <p:bldP build="whole" bldLvl="1" animBg="1" rev="0" advAuto="0" spid="90" grpId="1"/>
      <p:bldP build="whole" bldLvl="1" animBg="1" rev="0" advAuto="0" spid="91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11710089" y="6304837"/>
            <a:ext cx="258625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6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97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  <p:sp>
        <p:nvSpPr>
          <p:cNvPr id="98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99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00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01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02" name="running 1 test…"/>
          <p:cNvSpPr txBox="1"/>
          <p:nvPr/>
        </p:nvSpPr>
        <p:spPr>
          <a:xfrm>
            <a:off x="7175171" y="3256337"/>
            <a:ext cx="404178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C3F985"/>
                </a:solidFill>
              </a:rPr>
              <a:t>ok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C3F985"/>
                </a:solidFill>
              </a:rPr>
              <a:t>ok</a:t>
            </a:r>
            <a:r>
              <a:t>. 1 passed; …</a:t>
            </a:r>
          </a:p>
        </p:txBody>
      </p:sp>
      <p:sp>
        <p:nvSpPr>
          <p:cNvPr id="103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2" grpId="2"/>
      <p:bldP build="whole" bldLvl="1" animBg="1" rev="0" advAuto="0" spid="10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xfrm>
            <a:off x="11710089" y="6304837"/>
            <a:ext cx="258625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7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08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  <p:sp>
        <p:nvSpPr>
          <p:cNvPr id="109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10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11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12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13" name="running 1 test…"/>
          <p:cNvSpPr txBox="1"/>
          <p:nvPr/>
        </p:nvSpPr>
        <p:spPr>
          <a:xfrm>
            <a:off x="7175171" y="3256337"/>
            <a:ext cx="404178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C3F985"/>
                </a:solidFill>
              </a:rPr>
              <a:t>ok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C3F985"/>
                </a:solidFill>
              </a:rPr>
              <a:t>ok</a:t>
            </a:r>
            <a:r>
              <a:t>. 1 passed; …</a:t>
            </a:r>
          </a:p>
        </p:txBody>
      </p:sp>
      <p:sp>
        <p:nvSpPr>
          <p:cNvPr id="114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15" name="if a &gt;= b {…"/>
          <p:cNvSpPr txBox="1"/>
          <p:nvPr/>
        </p:nvSpPr>
        <p:spPr>
          <a:xfrm>
            <a:off x="677573" y="600612"/>
            <a:ext cx="9931877" cy="161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8" name="Slide Number"/>
          <p:cNvSpPr txBox="1"/>
          <p:nvPr>
            <p:ph type="sldNum" sz="quarter" idx="2"/>
          </p:nvPr>
        </p:nvSpPr>
        <p:spPr>
          <a:xfrm>
            <a:off x="11710089" y="6304837"/>
            <a:ext cx="258625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9" name="fn max_of_three(a: u64, b: u64, c: u64) -&gt; u64 {…"/>
          <p:cNvSpPr txBox="1"/>
          <p:nvPr/>
        </p:nvSpPr>
        <p:spPr>
          <a:xfrm>
            <a:off x="677573" y="295812"/>
            <a:ext cx="9391899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20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21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22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23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24" name="((3, 4, 1), 4),"/>
          <p:cNvSpPr txBox="1"/>
          <p:nvPr/>
        </p:nvSpPr>
        <p:spPr>
          <a:xfrm>
            <a:off x="679627" y="4426033"/>
            <a:ext cx="26699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</p:txBody>
      </p:sp>
      <p:sp>
        <p:nvSpPr>
          <p:cNvPr id="125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26" name="running 1 test…"/>
          <p:cNvSpPr txBox="1"/>
          <p:nvPr/>
        </p:nvSpPr>
        <p:spPr>
          <a:xfrm>
            <a:off x="7162242" y="3269037"/>
            <a:ext cx="459051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EF8978"/>
                </a:solidFill>
              </a:rPr>
              <a:t>FAILED</a:t>
            </a: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EF8978"/>
                </a:solidFill>
              </a:rPr>
              <a:t>FAILED</a:t>
            </a:r>
            <a:r>
              <a:t>. … 1 failed …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5" grpId="2"/>
      <p:bldP build="whole" bldLvl="1" animBg="1" rev="0" advAuto="0" spid="126" grpId="3"/>
      <p:bldP build="whole" bldLvl="1" animBg="1" rev="0" advAuto="0" spid="12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11706369" y="6304837"/>
            <a:ext cx="262345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2" name="fn max_of_three(a: u64, b: u64, c: u64) -&gt; u64 {…"/>
          <p:cNvSpPr txBox="1"/>
          <p:nvPr/>
        </p:nvSpPr>
        <p:spPr>
          <a:xfrm>
            <a:off x="677573" y="295812"/>
            <a:ext cx="9391899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33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34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35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36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37" name="((3, 4, 1), 4),"/>
          <p:cNvSpPr txBox="1"/>
          <p:nvPr/>
        </p:nvSpPr>
        <p:spPr>
          <a:xfrm>
            <a:off x="679627" y="4426033"/>
            <a:ext cx="26699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</p:txBody>
      </p:sp>
      <p:sp>
        <p:nvSpPr>
          <p:cNvPr id="138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39" name="running 1 test…"/>
          <p:cNvSpPr txBox="1"/>
          <p:nvPr/>
        </p:nvSpPr>
        <p:spPr>
          <a:xfrm>
            <a:off x="7162242" y="3269037"/>
            <a:ext cx="459051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EF8978"/>
                </a:solidFill>
              </a:rPr>
              <a:t>FAILED</a:t>
            </a: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EF8978"/>
                </a:solidFill>
              </a:rPr>
              <a:t>FAILED</a:t>
            </a:r>
            <a:r>
              <a:t>. … 1 failed …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7" grpId="1"/>
      <p:bldP build="whole" bldLvl="1" animBg="1" rev="0" advAuto="0" spid="139" grpId="3"/>
      <p:bldP build="whole" bldLvl="1" animBg="1" rev="0" advAuto="0" spid="138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if a &gt;= b {…"/>
          <p:cNvSpPr txBox="1"/>
          <p:nvPr/>
        </p:nvSpPr>
        <p:spPr>
          <a:xfrm>
            <a:off x="678609" y="613312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1710089" y="6304837"/>
            <a:ext cx="258625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3" name="fn max_of_three(a: u64, b: u64, c: u64) -&gt; u64"/>
          <p:cNvSpPr txBox="1"/>
          <p:nvPr/>
        </p:nvSpPr>
        <p:spPr>
          <a:xfrm>
            <a:off x="677573" y="280260"/>
            <a:ext cx="6373888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44" name="{…"/>
          <p:cNvSpPr txBox="1"/>
          <p:nvPr/>
        </p:nvSpPr>
        <p:spPr>
          <a:xfrm>
            <a:off x="685815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47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xfrm>
            <a:off x="11700629" y="6238616"/>
            <a:ext cx="258625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9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50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500">
        <p159:morph option="byObject"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ParnoTheme">
  <a:themeElements>
    <a:clrScheme name="Parno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707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0000FF"/>
      </a:hlink>
      <a:folHlink>
        <a:srgbClr val="FF00FF"/>
      </a:folHlink>
    </a:clrScheme>
    <a:fontScheme name="Parno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arno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ParnoTheme">
  <a:themeElements>
    <a:clrScheme name="Parno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707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0000FF"/>
      </a:hlink>
      <a:folHlink>
        <a:srgbClr val="FF00FF"/>
      </a:folHlink>
    </a:clrScheme>
    <a:fontScheme name="Parno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arno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